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0" r:id="rId3"/>
    <p:sldId id="261" r:id="rId4"/>
    <p:sldId id="262" r:id="rId5"/>
    <p:sldId id="263" r:id="rId6"/>
    <p:sldId id="264" r:id="rId7"/>
    <p:sldId id="274" r:id="rId8"/>
    <p:sldId id="275" r:id="rId9"/>
    <p:sldId id="281" r:id="rId10"/>
    <p:sldId id="276" r:id="rId11"/>
    <p:sldId id="277" r:id="rId12"/>
    <p:sldId id="282" r:id="rId13"/>
    <p:sldId id="278" r:id="rId14"/>
    <p:sldId id="27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2295E-8363-4FBF-8F1B-D2B55F67E4D8}" type="datetimeFigureOut">
              <a:rPr lang="pl-PL" smtClean="0"/>
              <a:t>2012-12-12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D7DEC-CC76-4C5D-BF25-B7889A2F6D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798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A75-0709-4D31-907D-41D554D61EA5}" type="datetimeFigureOut">
              <a:rPr lang="pl-PL" smtClean="0"/>
              <a:t>2012-12-12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97276-6AEB-4861-AC2E-CEEF31F66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3126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789F-0FDB-415B-AA7E-4544AF454A5A}" type="datetimeFigureOut">
              <a:rPr lang="pl-PL" smtClean="0"/>
              <a:pPr/>
              <a:t>2012-12-12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B8D7-7DC1-43BA-99D5-46AD66A9C2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marcin.szeliga.1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LOGO_duż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691680" y="3933056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Zarządzanie danymi biznesowymi za pomocą usług EIM serwera SQL 2012, czyli jak SSIS, MDM i DQS rozwiązują problem błędnych danych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580112" y="5373216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1" dirty="0">
                <a:solidFill>
                  <a:schemeClr val="bg1"/>
                </a:solidFill>
              </a:rPr>
              <a:t>Marcin Szeliga</a:t>
            </a:r>
          </a:p>
          <a:p>
            <a:r>
              <a:rPr lang="pl-PL" sz="2000" i="1" dirty="0">
                <a:solidFill>
                  <a:schemeClr val="bg1"/>
                </a:solidFill>
              </a:rPr>
              <a:t>Marcin@SQLExpert.pl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Content Placeholder 1"/>
          <p:cNvSpPr txBox="1">
            <a:spLocks/>
          </p:cNvSpPr>
          <p:nvPr/>
        </p:nvSpPr>
        <p:spPr>
          <a:xfrm>
            <a:off x="235452" y="2634559"/>
            <a:ext cx="8657028" cy="34041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Usługa zadebiutowała w </a:t>
            </a:r>
            <a:r>
              <a:rPr lang="en-US" dirty="0" smtClean="0"/>
              <a:t>SQL Server 2008 R2</a:t>
            </a:r>
            <a:endParaRPr lang="pl-PL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Wersja 2012 zawiera wiele ulepszeń i nowych funkcji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pl-PL" dirty="0" smtClean="0"/>
              <a:t>Nowy interfejs WWW oparty o </a:t>
            </a:r>
            <a:r>
              <a:rPr lang="pl-PL" dirty="0" err="1" smtClean="0"/>
              <a:t>Silverlight</a:t>
            </a:r>
            <a:r>
              <a:rPr lang="pl-PL" dirty="0" smtClean="0"/>
              <a:t> 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pl-PL" dirty="0" smtClean="0"/>
              <a:t>Dodatek do arkusza Excel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pl-PL" dirty="0" smtClean="0"/>
              <a:t>Nowy mechanizm importu danych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pl-PL" dirty="0" smtClean="0"/>
              <a:t>Nowe widoki (subskrypcje)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Cel - zapewnienie spójności danych biznesowych w ramach organizacji</a:t>
            </a:r>
            <a:endParaRPr lang="pl-PL" dirty="0" smtClean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235452" y="692696"/>
            <a:ext cx="8519965" cy="184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Krok 3.</a:t>
            </a:r>
            <a:br>
              <a:rPr lang="pl-PL" dirty="0" smtClean="0"/>
            </a:br>
            <a:r>
              <a:rPr lang="pl-PL" dirty="0" smtClean="0"/>
              <a:t>Przygotowanie danych wzorcowych przy pomocy usługi MDS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390627" y="381393"/>
            <a:ext cx="11480616" cy="177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Krok 4.</a:t>
            </a:r>
            <a:br>
              <a:rPr lang="pl-PL" dirty="0" smtClean="0"/>
            </a:br>
            <a:r>
              <a:rPr lang="pl-PL" dirty="0" smtClean="0"/>
              <a:t>Integracja usług MDS i SSIS</a:t>
            </a:r>
            <a:endParaRPr lang="pl-P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37598" y="3218266"/>
            <a:ext cx="8205384" cy="2797421"/>
          </a:xfrm>
          <a:prstGeom prst="rect">
            <a:avLst/>
          </a:prstGeom>
        </p:spPr>
        <p:txBody>
          <a:bodyPr vert="horz" lIns="68589" tIns="34295" rIns="68589" bIns="34295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5" name="Group 10"/>
          <p:cNvGrpSpPr/>
          <p:nvPr/>
        </p:nvGrpSpPr>
        <p:grpSpPr>
          <a:xfrm>
            <a:off x="1990060" y="3885308"/>
            <a:ext cx="973220" cy="121135"/>
            <a:chOff x="3121318" y="3671880"/>
            <a:chExt cx="1940058" cy="917995"/>
          </a:xfrm>
        </p:grpSpPr>
        <p:cxnSp>
          <p:nvCxnSpPr>
            <p:cNvPr id="7" name="Straight Arrow Connector 73"/>
            <p:cNvCxnSpPr/>
            <p:nvPr/>
          </p:nvCxnSpPr>
          <p:spPr>
            <a:xfrm>
              <a:off x="5061375" y="3702479"/>
              <a:ext cx="0" cy="887396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83"/>
            <p:cNvCxnSpPr/>
            <p:nvPr/>
          </p:nvCxnSpPr>
          <p:spPr>
            <a:xfrm flipH="1" flipV="1">
              <a:off x="3121318" y="3671880"/>
              <a:ext cx="1940058" cy="29847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9"/>
          <p:cNvGrpSpPr/>
          <p:nvPr/>
        </p:nvGrpSpPr>
        <p:grpSpPr>
          <a:xfrm>
            <a:off x="2537150" y="2754069"/>
            <a:ext cx="1356786" cy="176277"/>
            <a:chOff x="1907722" y="3427523"/>
            <a:chExt cx="3351927" cy="1145687"/>
          </a:xfrm>
        </p:grpSpPr>
        <p:cxnSp>
          <p:nvCxnSpPr>
            <p:cNvPr id="10" name="Straight Arrow Connector 86"/>
            <p:cNvCxnSpPr/>
            <p:nvPr/>
          </p:nvCxnSpPr>
          <p:spPr>
            <a:xfrm flipH="1">
              <a:off x="1907722" y="3427523"/>
              <a:ext cx="3351927" cy="3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88"/>
            <p:cNvCxnSpPr/>
            <p:nvPr/>
          </p:nvCxnSpPr>
          <p:spPr>
            <a:xfrm flipH="1" flipV="1">
              <a:off x="5248099" y="3472986"/>
              <a:ext cx="11550" cy="1100224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triangl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n 59"/>
          <p:cNvSpPr/>
          <p:nvPr/>
        </p:nvSpPr>
        <p:spPr bwMode="auto">
          <a:xfrm>
            <a:off x="385465" y="2450416"/>
            <a:ext cx="2010791" cy="607307"/>
          </a:xfrm>
          <a:prstGeom prst="can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Dane </a:t>
            </a:r>
            <a:r>
              <a:rPr lang="pl-PL" sz="1600" dirty="0" smtClean="0">
                <a:solidFill>
                  <a:schemeClr val="bg1">
                    <a:alpha val="99000"/>
                  </a:schemeClr>
                </a:solidFill>
              </a:rPr>
              <a:t>źródłowe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grpSp>
        <p:nvGrpSpPr>
          <p:cNvPr id="13" name="Group 4"/>
          <p:cNvGrpSpPr/>
          <p:nvPr/>
        </p:nvGrpSpPr>
        <p:grpSpPr>
          <a:xfrm>
            <a:off x="5940152" y="1844824"/>
            <a:ext cx="3136528" cy="2165867"/>
            <a:chOff x="6686982" y="977515"/>
            <a:chExt cx="4542629" cy="2794001"/>
          </a:xfrm>
          <a:solidFill>
            <a:srgbClr val="C00000"/>
          </a:solidFill>
        </p:grpSpPr>
        <p:sp>
          <p:nvSpPr>
            <p:cNvPr id="14" name="Rounded Rectangle 39"/>
            <p:cNvSpPr/>
            <p:nvPr/>
          </p:nvSpPr>
          <p:spPr bwMode="auto">
            <a:xfrm>
              <a:off x="6686982" y="977515"/>
              <a:ext cx="4542629" cy="2794001"/>
            </a:xfrm>
            <a:prstGeom prst="round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66"/>
              <a:endParaRPr lang="en-US" sz="1500" dirty="0">
                <a:solidFill>
                  <a:schemeClr val="tx1">
                    <a:alpha val="99000"/>
                  </a:schemeClr>
                </a:solidFill>
              </a:endParaRPr>
            </a:p>
          </p:txBody>
        </p:sp>
        <p:sp>
          <p:nvSpPr>
            <p:cNvPr id="15" name="TextBox 48"/>
            <p:cNvSpPr txBox="1"/>
            <p:nvPr/>
          </p:nvSpPr>
          <p:spPr>
            <a:xfrm>
              <a:off x="7819924" y="977515"/>
              <a:ext cx="2385014" cy="411034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defTabSz="914099" fontAlgn="base">
                <a:spcBef>
                  <a:spcPct val="0"/>
                </a:spcBef>
                <a:spcAft>
                  <a:spcPct val="0"/>
                </a:spcAft>
                <a:defRPr sz="2200" b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400" dirty="0">
                  <a:solidFill>
                    <a:schemeClr val="bg1"/>
                  </a:solidFill>
                </a:rPr>
                <a:t>SSIS </a:t>
              </a:r>
              <a:r>
                <a:rPr lang="pl-PL" sz="1400" dirty="0" smtClean="0">
                  <a:solidFill>
                    <a:schemeClr val="bg1"/>
                  </a:solidFill>
                </a:rPr>
                <a:t>Control </a:t>
              </a:r>
              <a:r>
                <a:rPr lang="en-US" sz="1400" dirty="0" smtClean="0">
                  <a:solidFill>
                    <a:schemeClr val="bg1"/>
                  </a:solidFill>
                </a:rPr>
                <a:t>Flow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7"/>
          <p:cNvGrpSpPr/>
          <p:nvPr/>
        </p:nvGrpSpPr>
        <p:grpSpPr>
          <a:xfrm>
            <a:off x="2859513" y="3057722"/>
            <a:ext cx="2786943" cy="1218400"/>
            <a:chOff x="3857598" y="4581597"/>
            <a:chExt cx="3760418" cy="1427102"/>
          </a:xfrm>
          <a:solidFill>
            <a:srgbClr val="C00000"/>
          </a:solidFill>
        </p:grpSpPr>
        <p:grpSp>
          <p:nvGrpSpPr>
            <p:cNvPr id="17" name="Group 94"/>
            <p:cNvGrpSpPr/>
            <p:nvPr/>
          </p:nvGrpSpPr>
          <p:grpSpPr>
            <a:xfrm>
              <a:off x="3857598" y="4581597"/>
              <a:ext cx="3760418" cy="1427102"/>
              <a:chOff x="507356" y="3659731"/>
              <a:chExt cx="2821048" cy="1427102"/>
            </a:xfrm>
            <a:grpFill/>
          </p:grpSpPr>
          <p:sp>
            <p:nvSpPr>
              <p:cNvPr id="26" name="Rounded Rectangle 65"/>
              <p:cNvSpPr/>
              <p:nvPr/>
            </p:nvSpPr>
            <p:spPr>
              <a:xfrm>
                <a:off x="507356" y="3659731"/>
                <a:ext cx="2821048" cy="1427102"/>
              </a:xfrm>
              <a:prstGeom prst="roundRect">
                <a:avLst/>
              </a:prstGeom>
              <a:grpFill/>
              <a:ln w="12700">
                <a:solidFill>
                  <a:schemeClr val="tx2">
                    <a:lumMod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7" name="TextBox 23"/>
              <p:cNvSpPr txBox="1"/>
              <p:nvPr/>
            </p:nvSpPr>
            <p:spPr>
              <a:xfrm>
                <a:off x="612393" y="4026184"/>
                <a:ext cx="798031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900" b="1" dirty="0" smtClean="0">
                    <a:solidFill>
                      <a:schemeClr val="bg1"/>
                    </a:solidFill>
                  </a:rPr>
                  <a:t>Źródło danych</a:t>
                </a:r>
                <a:endParaRPr lang="en-US" sz="9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Box 64"/>
              <p:cNvSpPr txBox="1"/>
              <p:nvPr/>
            </p:nvSpPr>
            <p:spPr>
              <a:xfrm>
                <a:off x="1194804" y="4030681"/>
                <a:ext cx="1256818" cy="25234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Box 66"/>
              <p:cNvSpPr txBox="1"/>
              <p:nvPr/>
            </p:nvSpPr>
            <p:spPr>
              <a:xfrm>
                <a:off x="1266265" y="3668007"/>
                <a:ext cx="1871877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b="1" dirty="0" smtClean="0">
                    <a:solidFill>
                      <a:schemeClr val="bg1"/>
                    </a:solidFill>
                  </a:rPr>
                  <a:t>Pakiet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SSIS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0" name="Straight Arrow Connector 13"/>
              <p:cNvCxnSpPr/>
              <p:nvPr/>
            </p:nvCxnSpPr>
            <p:spPr>
              <a:xfrm>
                <a:off x="1054399" y="4679076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70"/>
              <p:cNvSpPr txBox="1"/>
              <p:nvPr/>
            </p:nvSpPr>
            <p:spPr>
              <a:xfrm>
                <a:off x="2322905" y="4103904"/>
                <a:ext cx="1005499" cy="2703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900" b="1" dirty="0" smtClean="0">
                    <a:solidFill>
                      <a:schemeClr val="bg1"/>
                    </a:solidFill>
                  </a:rPr>
                  <a:t>Serwer MDS</a:t>
                </a:r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2" name="Straight Arrow Connector 71"/>
              <p:cNvCxnSpPr/>
              <p:nvPr/>
            </p:nvCxnSpPr>
            <p:spPr>
              <a:xfrm>
                <a:off x="2209800" y="4664545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72"/>
              <p:cNvSpPr/>
              <p:nvPr/>
            </p:nvSpPr>
            <p:spPr>
              <a:xfrm>
                <a:off x="1487821" y="4538664"/>
                <a:ext cx="681343" cy="318143"/>
              </a:xfrm>
              <a:prstGeom prst="rect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"/>
            <p:cNvGrpSpPr/>
            <p:nvPr/>
          </p:nvGrpSpPr>
          <p:grpSpPr>
            <a:xfrm>
              <a:off x="4079298" y="5480242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23" name="Can 43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24" name="Can 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25" name="Can 44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  <p:grpSp>
          <p:nvGrpSpPr>
            <p:cNvPr id="19" name="Group 50"/>
            <p:cNvGrpSpPr/>
            <p:nvPr/>
          </p:nvGrpSpPr>
          <p:grpSpPr>
            <a:xfrm>
              <a:off x="6702367" y="5478703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20" name="Can 51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21" name="Can 5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22" name="Can 53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</p:grpSp>
      <p:sp>
        <p:nvSpPr>
          <p:cNvPr id="34" name="Can 69"/>
          <p:cNvSpPr/>
          <p:nvPr/>
        </p:nvSpPr>
        <p:spPr bwMode="auto">
          <a:xfrm>
            <a:off x="818207" y="3537763"/>
            <a:ext cx="1145304" cy="720177"/>
          </a:xfrm>
          <a:prstGeom prst="can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Serwer </a:t>
            </a:r>
            <a:r>
              <a:rPr lang="pl-PL" sz="1600" dirty="0" smtClean="0">
                <a:solidFill>
                  <a:schemeClr val="bg1">
                    <a:alpha val="99000"/>
                  </a:schemeClr>
                </a:solidFill>
              </a:rPr>
              <a:t>MDS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35" name="Can 59"/>
          <p:cNvSpPr/>
          <p:nvPr/>
        </p:nvSpPr>
        <p:spPr bwMode="auto">
          <a:xfrm>
            <a:off x="424866" y="4898532"/>
            <a:ext cx="2010791" cy="607307"/>
          </a:xfrm>
          <a:prstGeom prst="can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Dane wzorcowe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36" name="TextBox 70"/>
          <p:cNvSpPr txBox="1"/>
          <p:nvPr/>
        </p:nvSpPr>
        <p:spPr>
          <a:xfrm>
            <a:off x="3667037" y="3436938"/>
            <a:ext cx="106338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 smtClean="0">
                <a:solidFill>
                  <a:schemeClr val="bg1"/>
                </a:solidFill>
              </a:rPr>
              <a:t>Wersjonowanie</a:t>
            </a:r>
            <a:endParaRPr lang="en-US" sz="800" b="1" dirty="0">
              <a:solidFill>
                <a:schemeClr val="bg1"/>
              </a:solidFill>
            </a:endParaRPr>
          </a:p>
        </p:txBody>
      </p:sp>
      <p:grpSp>
        <p:nvGrpSpPr>
          <p:cNvPr id="37" name="Group 7"/>
          <p:cNvGrpSpPr/>
          <p:nvPr/>
        </p:nvGrpSpPr>
        <p:grpSpPr>
          <a:xfrm>
            <a:off x="2862678" y="5202184"/>
            <a:ext cx="2786943" cy="1218400"/>
            <a:chOff x="3857598" y="4581597"/>
            <a:chExt cx="3760418" cy="1427102"/>
          </a:xfrm>
          <a:solidFill>
            <a:srgbClr val="C00000"/>
          </a:solidFill>
        </p:grpSpPr>
        <p:grpSp>
          <p:nvGrpSpPr>
            <p:cNvPr id="38" name="Group 94"/>
            <p:cNvGrpSpPr/>
            <p:nvPr/>
          </p:nvGrpSpPr>
          <p:grpSpPr>
            <a:xfrm>
              <a:off x="3857598" y="4581597"/>
              <a:ext cx="3760418" cy="1427102"/>
              <a:chOff x="507356" y="3659731"/>
              <a:chExt cx="2821048" cy="1427102"/>
            </a:xfrm>
            <a:grpFill/>
          </p:grpSpPr>
          <p:sp>
            <p:nvSpPr>
              <p:cNvPr id="47" name="Rounded Rectangle 65"/>
              <p:cNvSpPr/>
              <p:nvPr/>
            </p:nvSpPr>
            <p:spPr>
              <a:xfrm>
                <a:off x="507356" y="3659731"/>
                <a:ext cx="2821048" cy="1427102"/>
              </a:xfrm>
              <a:prstGeom prst="roundRect">
                <a:avLst/>
              </a:prstGeom>
              <a:grpFill/>
              <a:ln w="12700">
                <a:solidFill>
                  <a:schemeClr val="tx2">
                    <a:lumMod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48" name="TextBox 64"/>
              <p:cNvSpPr txBox="1"/>
              <p:nvPr/>
            </p:nvSpPr>
            <p:spPr>
              <a:xfrm>
                <a:off x="1194804" y="4030681"/>
                <a:ext cx="1256818" cy="25234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TextBox 66"/>
              <p:cNvSpPr txBox="1"/>
              <p:nvPr/>
            </p:nvSpPr>
            <p:spPr>
              <a:xfrm>
                <a:off x="1083547" y="3694021"/>
                <a:ext cx="1894609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b="1" dirty="0" smtClean="0">
                    <a:solidFill>
                      <a:schemeClr val="bg1"/>
                    </a:solidFill>
                  </a:rPr>
                  <a:t>Pakiet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SSIS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0" name="Straight Arrow Connector 13"/>
              <p:cNvCxnSpPr/>
              <p:nvPr/>
            </p:nvCxnSpPr>
            <p:spPr>
              <a:xfrm>
                <a:off x="1054399" y="4679076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70"/>
              <p:cNvSpPr txBox="1"/>
              <p:nvPr/>
            </p:nvSpPr>
            <p:spPr>
              <a:xfrm>
                <a:off x="2322905" y="4103904"/>
                <a:ext cx="1005499" cy="2703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900" b="1" dirty="0" smtClean="0">
                    <a:solidFill>
                      <a:schemeClr val="bg1"/>
                    </a:solidFill>
                  </a:rPr>
                  <a:t>DW</a:t>
                </a:r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2" name="Straight Arrow Connector 71"/>
              <p:cNvCxnSpPr/>
              <p:nvPr/>
            </p:nvCxnSpPr>
            <p:spPr>
              <a:xfrm>
                <a:off x="2209800" y="4664545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72"/>
              <p:cNvSpPr/>
              <p:nvPr/>
            </p:nvSpPr>
            <p:spPr>
              <a:xfrm>
                <a:off x="1487821" y="4538664"/>
                <a:ext cx="681343" cy="318143"/>
              </a:xfrm>
              <a:prstGeom prst="rect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23"/>
              <p:cNvSpPr txBox="1"/>
              <p:nvPr/>
            </p:nvSpPr>
            <p:spPr>
              <a:xfrm>
                <a:off x="584140" y="4147843"/>
                <a:ext cx="967094" cy="27037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900" b="1" dirty="0" smtClean="0">
                    <a:solidFill>
                      <a:schemeClr val="bg1"/>
                    </a:solidFill>
                  </a:rPr>
                  <a:t>Subskrypcje</a:t>
                </a:r>
                <a:endParaRPr lang="en-US" sz="9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9" name="Group 3"/>
            <p:cNvGrpSpPr/>
            <p:nvPr/>
          </p:nvGrpSpPr>
          <p:grpSpPr>
            <a:xfrm>
              <a:off x="4079298" y="5480242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44" name="Can 43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45" name="Can 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46" name="Can 44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  <p:grpSp>
          <p:nvGrpSpPr>
            <p:cNvPr id="40" name="Group 50"/>
            <p:cNvGrpSpPr/>
            <p:nvPr/>
          </p:nvGrpSpPr>
          <p:grpSpPr>
            <a:xfrm>
              <a:off x="6702367" y="5478703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41" name="Can 51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42" name="Can 5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43" name="Can 53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</p:grpSp>
      <p:sp>
        <p:nvSpPr>
          <p:cNvPr id="55" name="TextBox 70"/>
          <p:cNvSpPr txBox="1"/>
          <p:nvPr/>
        </p:nvSpPr>
        <p:spPr>
          <a:xfrm>
            <a:off x="3709094" y="5626608"/>
            <a:ext cx="103213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 smtClean="0">
                <a:solidFill>
                  <a:schemeClr val="bg1"/>
                </a:solidFill>
              </a:rPr>
              <a:t>Transformacje</a:t>
            </a:r>
            <a:endParaRPr lang="en-US" sz="800" b="1" dirty="0">
              <a:solidFill>
                <a:schemeClr val="bg1"/>
              </a:solidFill>
            </a:endParaRPr>
          </a:p>
        </p:txBody>
      </p:sp>
      <p:grpSp>
        <p:nvGrpSpPr>
          <p:cNvPr id="56" name="Group 10"/>
          <p:cNvGrpSpPr/>
          <p:nvPr/>
        </p:nvGrpSpPr>
        <p:grpSpPr>
          <a:xfrm rot="10800000">
            <a:off x="1476900" y="5670583"/>
            <a:ext cx="1286646" cy="177806"/>
            <a:chOff x="3121318" y="3671880"/>
            <a:chExt cx="1940058" cy="917995"/>
          </a:xfrm>
        </p:grpSpPr>
        <p:cxnSp>
          <p:nvCxnSpPr>
            <p:cNvPr id="57" name="Straight Arrow Connector 73"/>
            <p:cNvCxnSpPr/>
            <p:nvPr/>
          </p:nvCxnSpPr>
          <p:spPr>
            <a:xfrm>
              <a:off x="5061375" y="3702479"/>
              <a:ext cx="0" cy="887396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83"/>
            <p:cNvCxnSpPr/>
            <p:nvPr/>
          </p:nvCxnSpPr>
          <p:spPr>
            <a:xfrm flipH="1" flipV="1">
              <a:off x="3121318" y="3671880"/>
              <a:ext cx="1940058" cy="29847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4"/>
          <p:cNvGrpSpPr/>
          <p:nvPr/>
        </p:nvGrpSpPr>
        <p:grpSpPr>
          <a:xfrm>
            <a:off x="5980273" y="4341450"/>
            <a:ext cx="3136528" cy="2165867"/>
            <a:chOff x="6686982" y="977515"/>
            <a:chExt cx="4542629" cy="2794001"/>
          </a:xfrm>
          <a:solidFill>
            <a:srgbClr val="C00000"/>
          </a:solidFill>
        </p:grpSpPr>
        <p:sp>
          <p:nvSpPr>
            <p:cNvPr id="60" name="Rounded Rectangle 39"/>
            <p:cNvSpPr/>
            <p:nvPr/>
          </p:nvSpPr>
          <p:spPr bwMode="auto">
            <a:xfrm>
              <a:off x="6686982" y="977515"/>
              <a:ext cx="4542629" cy="2794001"/>
            </a:xfrm>
            <a:prstGeom prst="round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66"/>
              <a:endParaRPr lang="en-US" sz="1500" dirty="0">
                <a:solidFill>
                  <a:schemeClr val="tx1">
                    <a:alpha val="99000"/>
                  </a:schemeClr>
                </a:solidFill>
              </a:endParaRPr>
            </a:p>
          </p:txBody>
        </p:sp>
        <p:sp>
          <p:nvSpPr>
            <p:cNvPr id="61" name="TextBox 48"/>
            <p:cNvSpPr txBox="1"/>
            <p:nvPr/>
          </p:nvSpPr>
          <p:spPr>
            <a:xfrm>
              <a:off x="7819924" y="977515"/>
              <a:ext cx="2385014" cy="411034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defTabSz="914099" fontAlgn="base">
                <a:spcBef>
                  <a:spcPct val="0"/>
                </a:spcBef>
                <a:spcAft>
                  <a:spcPct val="0"/>
                </a:spcAft>
                <a:defRPr sz="2200" b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400" dirty="0">
                  <a:solidFill>
                    <a:schemeClr val="bg1"/>
                  </a:solidFill>
                </a:rPr>
                <a:t>SSIS Data Flow</a:t>
              </a:r>
            </a:p>
          </p:txBody>
        </p:sp>
      </p:grp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37" y="4640659"/>
            <a:ext cx="1923355" cy="182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909" y="2179947"/>
            <a:ext cx="2309770" cy="16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4" name="Group 10"/>
          <p:cNvGrpSpPr/>
          <p:nvPr/>
        </p:nvGrpSpPr>
        <p:grpSpPr>
          <a:xfrm rot="16200000">
            <a:off x="1149102" y="4446919"/>
            <a:ext cx="654428" cy="121137"/>
            <a:chOff x="3121318" y="3671880"/>
            <a:chExt cx="1940058" cy="917995"/>
          </a:xfrm>
        </p:grpSpPr>
        <p:cxnSp>
          <p:nvCxnSpPr>
            <p:cNvPr id="65" name="Straight Arrow Connector 73"/>
            <p:cNvCxnSpPr/>
            <p:nvPr/>
          </p:nvCxnSpPr>
          <p:spPr>
            <a:xfrm>
              <a:off x="5061375" y="3702479"/>
              <a:ext cx="0" cy="887396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83"/>
            <p:cNvCxnSpPr/>
            <p:nvPr/>
          </p:nvCxnSpPr>
          <p:spPr>
            <a:xfrm flipH="1" flipV="1">
              <a:off x="3121318" y="3671880"/>
              <a:ext cx="1940058" cy="29847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7504" y="764704"/>
            <a:ext cx="8064896" cy="934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DEMO</a:t>
            </a:r>
            <a:endParaRPr lang="pl-P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4653137"/>
            <a:ext cx="7838256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pl-PL" dirty="0"/>
              <a:t>Zarządzanie danymi wzorcowymi przy użyciu usługi </a:t>
            </a:r>
            <a:r>
              <a:rPr lang="pl-PL" dirty="0" smtClean="0"/>
              <a:t>MDS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87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152168" y="604545"/>
            <a:ext cx="11480616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Usługi EIM serwera SQL 2012</a:t>
            </a:r>
            <a:endParaRPr lang="pl-PL" dirty="0"/>
          </a:p>
        </p:txBody>
      </p:sp>
      <p:sp>
        <p:nvSpPr>
          <p:cNvPr id="4" name="Round Same Side Corner Rectangle 9"/>
          <p:cNvSpPr/>
          <p:nvPr/>
        </p:nvSpPr>
        <p:spPr bwMode="auto">
          <a:xfrm rot="10800000">
            <a:off x="52950" y="1556194"/>
            <a:ext cx="2663376" cy="4612922"/>
          </a:xfrm>
          <a:prstGeom prst="round2SameRect">
            <a:avLst>
              <a:gd name="adj1" fmla="val 8830"/>
              <a:gd name="adj2" fmla="val 8785"/>
            </a:avLst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39999">
                <a:schemeClr val="bg1">
                  <a:lumMod val="65000"/>
                </a:schemeClr>
              </a:gs>
              <a:gs pos="7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3600000" scaled="0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0" tIns="45710" rIns="54852" bIns="41145" numCol="1" rtlCol="0" anchor="ctr" anchorCtr="1" compatLnSpc="1">
            <a:prstTxWarp prst="textNoShape">
              <a:avLst/>
            </a:prstTxWarp>
          </a:bodyPr>
          <a:lstStyle/>
          <a:p>
            <a:pPr marL="227147" indent="-227147" algn="ctr" defTabSz="914159">
              <a:lnSpc>
                <a:spcPct val="90000"/>
              </a:lnSpc>
              <a:spcBef>
                <a:spcPts val="630"/>
              </a:spcBef>
              <a:buClr>
                <a:srgbClr val="FFFF99"/>
              </a:buClr>
              <a:buSzPct val="120000"/>
              <a:defRPr/>
            </a:pPr>
            <a:endParaRPr lang="en-US" altLang="zh-CN" sz="3200" i="1" dirty="0">
              <a:solidFill>
                <a:srgbClr val="FFFFFF"/>
              </a:solidFill>
              <a:latin typeface="Segoe" pitchFamily="34" charset="0"/>
            </a:endParaRPr>
          </a:p>
        </p:txBody>
      </p:sp>
      <p:sp>
        <p:nvSpPr>
          <p:cNvPr id="5" name="Round Same Side Corner Rectangle 35"/>
          <p:cNvSpPr/>
          <p:nvPr/>
        </p:nvSpPr>
        <p:spPr bwMode="auto">
          <a:xfrm rot="10800000">
            <a:off x="6271953" y="1556194"/>
            <a:ext cx="2960036" cy="4578158"/>
          </a:xfrm>
          <a:prstGeom prst="round2SameRect">
            <a:avLst>
              <a:gd name="adj1" fmla="val 8830"/>
              <a:gd name="adj2" fmla="val 8785"/>
            </a:avLst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39999">
                <a:schemeClr val="bg1">
                  <a:lumMod val="65000"/>
                </a:schemeClr>
              </a:gs>
              <a:gs pos="7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3600000" scaled="0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0" tIns="45710" rIns="54852" bIns="41145" numCol="1" rtlCol="0" anchor="ctr" anchorCtr="1" compatLnSpc="1">
            <a:prstTxWarp prst="textNoShape">
              <a:avLst/>
            </a:prstTxWarp>
          </a:bodyPr>
          <a:lstStyle/>
          <a:p>
            <a:pPr marL="227147" indent="-227147" algn="ctr" defTabSz="914159">
              <a:lnSpc>
                <a:spcPct val="90000"/>
              </a:lnSpc>
              <a:spcBef>
                <a:spcPts val="630"/>
              </a:spcBef>
              <a:buClr>
                <a:srgbClr val="FFFF99"/>
              </a:buClr>
              <a:buSzPct val="120000"/>
              <a:defRPr/>
            </a:pPr>
            <a:endParaRPr lang="en-US" altLang="zh-CN" sz="3200" i="1" dirty="0">
              <a:solidFill>
                <a:srgbClr val="FFFFFF"/>
              </a:solidFill>
              <a:latin typeface="Segoe" pitchFamily="34" charset="0"/>
            </a:endParaRPr>
          </a:p>
        </p:txBody>
      </p:sp>
      <p:sp>
        <p:nvSpPr>
          <p:cNvPr id="7" name="Round Same Side Corner Rectangle 36"/>
          <p:cNvSpPr/>
          <p:nvPr/>
        </p:nvSpPr>
        <p:spPr bwMode="auto">
          <a:xfrm rot="10800000">
            <a:off x="3102893" y="1590961"/>
            <a:ext cx="2842697" cy="4578157"/>
          </a:xfrm>
          <a:prstGeom prst="round2SameRect">
            <a:avLst>
              <a:gd name="adj1" fmla="val 8830"/>
              <a:gd name="adj2" fmla="val 8785"/>
            </a:avLst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39999">
                <a:schemeClr val="bg1">
                  <a:lumMod val="65000"/>
                </a:schemeClr>
              </a:gs>
              <a:gs pos="7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3600000" scaled="0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0" tIns="45710" rIns="54852" bIns="41145" numCol="1" rtlCol="0" anchor="ctr" anchorCtr="1" compatLnSpc="1">
            <a:prstTxWarp prst="textNoShape">
              <a:avLst/>
            </a:prstTxWarp>
          </a:bodyPr>
          <a:lstStyle/>
          <a:p>
            <a:pPr marL="227147" indent="-227147" algn="ctr" defTabSz="914159">
              <a:lnSpc>
                <a:spcPct val="90000"/>
              </a:lnSpc>
              <a:spcBef>
                <a:spcPts val="630"/>
              </a:spcBef>
              <a:buClr>
                <a:srgbClr val="FFFF99"/>
              </a:buClr>
              <a:buSzPct val="120000"/>
              <a:defRPr/>
            </a:pPr>
            <a:endParaRPr lang="en-US" altLang="zh-CN" sz="3200" i="1" dirty="0">
              <a:solidFill>
                <a:srgbClr val="FFFFFF"/>
              </a:solidFill>
              <a:latin typeface="Segoe" pitchFamily="34" charset="0"/>
            </a:endParaRPr>
          </a:p>
        </p:txBody>
      </p:sp>
      <p:sp>
        <p:nvSpPr>
          <p:cNvPr id="8" name="Rectangle 15"/>
          <p:cNvSpPr/>
          <p:nvPr/>
        </p:nvSpPr>
        <p:spPr>
          <a:xfrm>
            <a:off x="239989" y="3020724"/>
            <a:ext cx="231578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solidFill>
                  <a:srgbClr val="2626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Główne przeznaczenie – implementacja procesu ETL</a:t>
            </a:r>
            <a:endParaRPr lang="en-US" sz="1200" b="1" dirty="0" smtClean="0">
              <a:solidFill>
                <a:srgbClr val="262626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solidFill>
                  <a:srgbClr val="2626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Wydajna</a:t>
            </a:r>
            <a:r>
              <a:rPr lang="pl-PL" sz="1200" b="1" dirty="0">
                <a:solidFill>
                  <a:srgbClr val="2626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pl-PL" sz="1200" b="1" dirty="0" smtClean="0">
                <a:solidFill>
                  <a:srgbClr val="2626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 skalowalna architektura </a:t>
            </a: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solidFill>
                  <a:srgbClr val="262626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 pełni funkcjonalne środowisko programistyczne</a:t>
            </a:r>
            <a:endParaRPr lang="en-US" sz="1200" b="1" dirty="0">
              <a:solidFill>
                <a:srgbClr val="262626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endParaRPr lang="en-US" sz="1200" b="1" dirty="0">
              <a:solidFill>
                <a:srgbClr val="262626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extBox 16"/>
          <p:cNvSpPr txBox="1"/>
          <p:nvPr/>
        </p:nvSpPr>
        <p:spPr>
          <a:xfrm>
            <a:off x="3224945" y="2911554"/>
            <a:ext cx="2571191" cy="20957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Przeznaczenie – zarządzanie danymi wzorcowymi</a:t>
            </a:r>
            <a:endParaRPr lang="en-US" sz="1200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Centralne repozytorium danych</a:t>
            </a:r>
            <a:endParaRPr lang="en-US" sz="1200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Integracja z usługami DQS i SSIS</a:t>
            </a: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Interfejs WWW i dodatek do arkusza Excel</a:t>
            </a:r>
            <a:endParaRPr lang="en-US" sz="12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TextBox 17"/>
          <p:cNvSpPr txBox="1"/>
          <p:nvPr/>
        </p:nvSpPr>
        <p:spPr>
          <a:xfrm>
            <a:off x="6459937" y="3163196"/>
            <a:ext cx="2722891" cy="1220827"/>
          </a:xfrm>
          <a:prstGeom prst="rect">
            <a:avLst/>
          </a:prstGeom>
          <a:noFill/>
        </p:spPr>
        <p:txBody>
          <a:bodyPr wrap="square" lIns="91420" tIns="45710" rIns="91420" bIns="45710" rtlCol="0">
            <a:spAutoFit/>
          </a:bodyPr>
          <a:lstStyle/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Oczyszczenie danych przy użyciu baz wiedzy</a:t>
            </a:r>
            <a:endParaRPr lang="en-US" sz="1200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Poprawienie i </a:t>
            </a:r>
            <a:r>
              <a:rPr lang="pl-PL" sz="12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deduplikacja</a:t>
            </a: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danych</a:t>
            </a:r>
            <a:endParaRPr lang="en-US" sz="1200" b="1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6213" indent="-176213">
              <a:spcAft>
                <a:spcPts val="800"/>
              </a:spcAft>
              <a:buSzPct val="100000"/>
              <a:buFont typeface="Arial" pitchFamily="34" charset="0"/>
              <a:buChar char="•"/>
            </a:pPr>
            <a:r>
              <a:rPr lang="pl-PL" sz="12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Integracja z </a:t>
            </a:r>
            <a:r>
              <a:rPr lang="pl-PL" sz="12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usługą SSIS</a:t>
            </a:r>
            <a:endParaRPr lang="pl-PL" sz="12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25"/>
          <p:cNvSpPr/>
          <p:nvPr/>
        </p:nvSpPr>
        <p:spPr bwMode="auto">
          <a:xfrm>
            <a:off x="167542" y="5304723"/>
            <a:ext cx="8976458" cy="544830"/>
          </a:xfrm>
          <a:prstGeom prst="roundRect">
            <a:avLst/>
          </a:prstGeom>
          <a:solidFill>
            <a:srgbClr val="C00000">
              <a:alpha val="9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sz="2000" b="1" dirty="0" smtClean="0">
                <a:solidFill>
                  <a:srgbClr val="262626"/>
                </a:solidFill>
              </a:rPr>
              <a:t>Kompletne, aktualne, spójne i wiarygodne dane</a:t>
            </a:r>
            <a:endParaRPr lang="en-US" sz="2000" b="1" dirty="0">
              <a:solidFill>
                <a:srgbClr val="262626"/>
              </a:solidFill>
            </a:endParaRPr>
          </a:p>
        </p:txBody>
      </p:sp>
      <p:grpSp>
        <p:nvGrpSpPr>
          <p:cNvPr id="12" name="Group 26"/>
          <p:cNvGrpSpPr/>
          <p:nvPr/>
        </p:nvGrpSpPr>
        <p:grpSpPr>
          <a:xfrm>
            <a:off x="319850" y="1862123"/>
            <a:ext cx="2129576" cy="1018125"/>
            <a:chOff x="6494154" y="1493323"/>
            <a:chExt cx="2097359" cy="745814"/>
          </a:xfrm>
        </p:grpSpPr>
        <p:pic>
          <p:nvPicPr>
            <p:cNvPr id="13" name="Picture 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695"/>
            <a:stretch/>
          </p:blipFill>
          <p:spPr>
            <a:xfrm>
              <a:off x="6494154" y="1493323"/>
              <a:ext cx="2097355" cy="616569"/>
            </a:xfrm>
            <a:prstGeom prst="rect">
              <a:avLst/>
            </a:prstGeom>
          </p:spPr>
        </p:pic>
        <p:sp>
          <p:nvSpPr>
            <p:cNvPr id="14" name="TextBox 28"/>
            <p:cNvSpPr txBox="1"/>
            <p:nvPr/>
          </p:nvSpPr>
          <p:spPr>
            <a:xfrm>
              <a:off x="6494158" y="1941533"/>
              <a:ext cx="2097355" cy="2976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1440" bIns="9144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</a:pPr>
              <a:r>
                <a:rPr lang="en-US" sz="1600" dirty="0" smtClean="0"/>
                <a:t>Integration Services</a:t>
              </a:r>
            </a:p>
          </p:txBody>
        </p:sp>
      </p:grpSp>
      <p:grpSp>
        <p:nvGrpSpPr>
          <p:cNvPr id="15" name="Group 29"/>
          <p:cNvGrpSpPr/>
          <p:nvPr/>
        </p:nvGrpSpPr>
        <p:grpSpPr>
          <a:xfrm>
            <a:off x="3459455" y="1780040"/>
            <a:ext cx="2129572" cy="1005856"/>
            <a:chOff x="3612731" y="1528095"/>
            <a:chExt cx="2097355" cy="736826"/>
          </a:xfrm>
        </p:grpSpPr>
        <p:pic>
          <p:nvPicPr>
            <p:cNvPr id="16" name="Picture 3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695"/>
            <a:stretch/>
          </p:blipFill>
          <p:spPr>
            <a:xfrm>
              <a:off x="3612731" y="1528095"/>
              <a:ext cx="2097355" cy="616569"/>
            </a:xfrm>
            <a:prstGeom prst="rect">
              <a:avLst/>
            </a:prstGeom>
          </p:spPr>
        </p:pic>
        <p:sp>
          <p:nvSpPr>
            <p:cNvPr id="17" name="TextBox 31"/>
            <p:cNvSpPr txBox="1"/>
            <p:nvPr/>
          </p:nvSpPr>
          <p:spPr>
            <a:xfrm>
              <a:off x="3612731" y="1967317"/>
              <a:ext cx="2097355" cy="2976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1440" bIns="9144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</a:pPr>
              <a:r>
                <a:rPr lang="en-US" sz="1600" dirty="0" smtClean="0"/>
                <a:t>Master Data Services</a:t>
              </a:r>
            </a:p>
          </p:txBody>
        </p:sp>
      </p:grpSp>
      <p:grpSp>
        <p:nvGrpSpPr>
          <p:cNvPr id="18" name="Group 32"/>
          <p:cNvGrpSpPr/>
          <p:nvPr/>
        </p:nvGrpSpPr>
        <p:grpSpPr>
          <a:xfrm>
            <a:off x="6687185" y="1835212"/>
            <a:ext cx="2129572" cy="1005856"/>
            <a:chOff x="682922" y="1553880"/>
            <a:chExt cx="2097355" cy="736826"/>
          </a:xfrm>
        </p:grpSpPr>
        <p:pic>
          <p:nvPicPr>
            <p:cNvPr id="19" name="Picture 3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695"/>
            <a:stretch/>
          </p:blipFill>
          <p:spPr>
            <a:xfrm>
              <a:off x="682922" y="1553880"/>
              <a:ext cx="2097355" cy="616569"/>
            </a:xfrm>
            <a:prstGeom prst="rect">
              <a:avLst/>
            </a:prstGeom>
          </p:spPr>
        </p:pic>
        <p:sp>
          <p:nvSpPr>
            <p:cNvPr id="20" name="TextBox 34"/>
            <p:cNvSpPr txBox="1"/>
            <p:nvPr/>
          </p:nvSpPr>
          <p:spPr>
            <a:xfrm>
              <a:off x="682922" y="1993102"/>
              <a:ext cx="2097355" cy="2976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91440" bIns="91440" rtlCol="0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bg1"/>
                </a:buClr>
              </a:pPr>
              <a:r>
                <a:rPr lang="en-US" sz="1600" dirty="0" smtClean="0"/>
                <a:t>Data Quality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Content Placeholder 1"/>
          <p:cNvSpPr txBox="1">
            <a:spLocks/>
          </p:cNvSpPr>
          <p:nvPr/>
        </p:nvSpPr>
        <p:spPr>
          <a:xfrm>
            <a:off x="390627" y="1447801"/>
            <a:ext cx="8429845" cy="47053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Marcin Szeliga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Konsultant i wykładowca | Założyciel SQLEXPERT.pl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Marcin@SQLExpert.pl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+48 22 53 39 817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>
                <a:hlinkClick r:id="rId3"/>
              </a:rPr>
              <a:t>www.facebook.com/marcin.szeliga.18</a:t>
            </a:r>
            <a:endParaRPr lang="pl-PL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SQL MVP od 2006 roku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Autor książek i artykułów poświęconych serwerowi SQL</a:t>
            </a:r>
            <a:endParaRPr lang="pl-PL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91569" y="743344"/>
            <a:ext cx="11480616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Pytania / kontakt z prelegentem</a:t>
            </a:r>
            <a:endParaRPr lang="pl-P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87727"/>
            <a:ext cx="2206933" cy="2312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7504" y="622041"/>
            <a:ext cx="8064896" cy="934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Agenda</a:t>
            </a:r>
            <a:endParaRPr lang="pl-P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1561174"/>
            <a:ext cx="7838256" cy="4195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Ograniczenia klasycznego procesu zasilania hurtowni danych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Zarządzanie zmianami w hurtowni danych przy użyciu usługi SSIS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Oczyszczanie danych przy użyciu usługi DQS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Oczyszczenie danych jako część procesu ETL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Zarządzanie </a:t>
            </a:r>
            <a:r>
              <a:rPr lang="pl-PL" dirty="0" smtClean="0"/>
              <a:t>danymi podstawowymi </a:t>
            </a:r>
            <a:r>
              <a:rPr lang="pl-PL" dirty="0" smtClean="0"/>
              <a:t>przy użyciu usługi MDS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Zasilanie hurtowi danymi wzorcowymi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 Podsumowanie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grpSp>
        <p:nvGrpSpPr>
          <p:cNvPr id="3" name="Group 43"/>
          <p:cNvGrpSpPr>
            <a:grpSpLocks noChangeAspect="1"/>
          </p:cNvGrpSpPr>
          <p:nvPr/>
        </p:nvGrpSpPr>
        <p:grpSpPr>
          <a:xfrm>
            <a:off x="7182381" y="4992373"/>
            <a:ext cx="1708390" cy="703776"/>
            <a:chOff x="6640994" y="2863476"/>
            <a:chExt cx="1140953" cy="626692"/>
          </a:xfrm>
        </p:grpSpPr>
        <p:pic>
          <p:nvPicPr>
            <p:cNvPr id="4" name="Picture 4" descr="\\SFP\Work\White_Whale\3-22036_Kuleen_Bharadwaj\PPT\3_PlatformVision_Kuleen\SFP_Art\Plane Slide\woman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2820" y="2863476"/>
              <a:ext cx="472074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\\SFP\Work\White_Whale\3-22036_Kuleen_Bharadwaj\PPT\3_PlatformVision_Kuleen\SFP_Art\Plane Slide\man_tie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0994" y="2914598"/>
              <a:ext cx="467092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3" descr="\\SFP\Work\White_Whale\3-22036_Kuleen_Bharadwaj\PPT\3_PlatformVision_Kuleen\SFP_Art\Plane Slide\mon_notie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4255" y="2941528"/>
              <a:ext cx="467692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itle 1"/>
          <p:cNvSpPr txBox="1">
            <a:spLocks/>
          </p:cNvSpPr>
          <p:nvPr/>
        </p:nvSpPr>
        <p:spPr>
          <a:xfrm>
            <a:off x="102" y="1236753"/>
            <a:ext cx="8918376" cy="565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 smtClean="0"/>
              <a:t>Klasyczny projekt </a:t>
            </a:r>
            <a:r>
              <a:rPr lang="en-US" sz="3200" dirty="0" smtClean="0"/>
              <a:t>Business Intelligence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800" dirty="0" smtClean="0"/>
              <a:t>Według Matta Massona i </a:t>
            </a:r>
            <a:r>
              <a:rPr lang="pl-PL" sz="2800" dirty="0" err="1" smtClean="0"/>
              <a:t>Matthew</a:t>
            </a:r>
            <a:r>
              <a:rPr lang="pl-PL" sz="2800" dirty="0" smtClean="0"/>
              <a:t> </a:t>
            </a:r>
            <a:r>
              <a:rPr lang="pl-PL" sz="2800" dirty="0" err="1" smtClean="0"/>
              <a:t>Roche’a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 </a:t>
            </a:r>
            <a:endParaRPr lang="en-US" sz="3200" dirty="0"/>
          </a:p>
        </p:txBody>
      </p:sp>
      <p:pic>
        <p:nvPicPr>
          <p:cNvPr id="9" name="Picture 7" descr="\\MAGNUM\Projects\Microsoft\Cloud Power FY12\Design\ICONS_PNG\Gears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11539" t="18856" r="11057" b="19124"/>
          <a:stretch/>
        </p:blipFill>
        <p:spPr bwMode="auto">
          <a:xfrm flipH="1">
            <a:off x="2216260" y="3830140"/>
            <a:ext cx="850613" cy="681377"/>
          </a:xfrm>
          <a:prstGeom prst="rect">
            <a:avLst/>
          </a:prstGeom>
          <a:noFill/>
        </p:spPr>
      </p:pic>
      <p:grpSp>
        <p:nvGrpSpPr>
          <p:cNvPr id="10" name="Group 13"/>
          <p:cNvGrpSpPr>
            <a:grpSpLocks noChangeAspect="1"/>
          </p:cNvGrpSpPr>
          <p:nvPr/>
        </p:nvGrpSpPr>
        <p:grpSpPr>
          <a:xfrm>
            <a:off x="310880" y="2590600"/>
            <a:ext cx="800934" cy="780070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11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6"/>
          <p:cNvGrpSpPr>
            <a:grpSpLocks noChangeAspect="1"/>
          </p:cNvGrpSpPr>
          <p:nvPr/>
        </p:nvGrpSpPr>
        <p:grpSpPr>
          <a:xfrm>
            <a:off x="293208" y="3767793"/>
            <a:ext cx="800934" cy="780070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14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23"/>
          <p:cNvGrpSpPr>
            <a:grpSpLocks noChangeAspect="1"/>
          </p:cNvGrpSpPr>
          <p:nvPr/>
        </p:nvGrpSpPr>
        <p:grpSpPr>
          <a:xfrm>
            <a:off x="309364" y="5034375"/>
            <a:ext cx="800934" cy="780070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17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482" y="3661190"/>
            <a:ext cx="1117786" cy="88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 descr="\\SFP\Work\White_Whale\3-22036_Kuleen_Bharadwaj\PPT\4_SQL Server Renewal\SFP_Art\Icons\Chris Icons\cube_blue.png"/>
          <p:cNvPicPr>
            <a:picLocks noChangeAspect="1" noChangeArrowheads="1"/>
          </p:cNvPicPr>
          <p:nvPr/>
        </p:nvPicPr>
        <p:blipFill>
          <a:blip r:embed="rId9" cstate="screen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5241" y="3767793"/>
            <a:ext cx="1495634" cy="100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ight Arrow 31"/>
          <p:cNvSpPr/>
          <p:nvPr/>
        </p:nvSpPr>
        <p:spPr>
          <a:xfrm rot="1354991">
            <a:off x="1398285" y="3429187"/>
            <a:ext cx="675555" cy="130291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2"/>
          <p:cNvSpPr/>
          <p:nvPr/>
        </p:nvSpPr>
        <p:spPr>
          <a:xfrm>
            <a:off x="3537059" y="4127259"/>
            <a:ext cx="675556" cy="130291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3"/>
          <p:cNvSpPr/>
          <p:nvPr/>
        </p:nvSpPr>
        <p:spPr>
          <a:xfrm>
            <a:off x="1380915" y="4127259"/>
            <a:ext cx="675556" cy="130291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34"/>
          <p:cNvSpPr/>
          <p:nvPr/>
        </p:nvSpPr>
        <p:spPr>
          <a:xfrm rot="19751463">
            <a:off x="1482232" y="4908968"/>
            <a:ext cx="675556" cy="130291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35"/>
          <p:cNvSpPr/>
          <p:nvPr/>
        </p:nvSpPr>
        <p:spPr>
          <a:xfrm>
            <a:off x="6508481" y="4127259"/>
            <a:ext cx="675556" cy="130291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 descr="\\SFP\Work\White_Whale\3-22036_Kuleen_Bharadwaj\PPT\3_PlatformVision_Kuleen\SFP_Art\Plane Slide\man_tie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093" y="5013005"/>
            <a:ext cx="695072" cy="81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\\SFP\Work\White_Whale\3-22036_Kuleen_Bharadwaj\PPT\3_PlatformVision_Kuleen\SFP_Art\Plane Slide\mon_notie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985" y="4977798"/>
            <a:ext cx="700257" cy="82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879" y="4890945"/>
            <a:ext cx="707483" cy="818978"/>
          </a:xfrm>
          <a:prstGeom prst="rect">
            <a:avLst/>
          </a:prstGeom>
          <a:grpFill/>
          <a:ln>
            <a:noFill/>
          </a:ln>
          <a:extLst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0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170" y="2210846"/>
            <a:ext cx="1470733" cy="979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41"/>
          <p:cNvSpPr txBox="1"/>
          <p:nvPr/>
        </p:nvSpPr>
        <p:spPr>
          <a:xfrm>
            <a:off x="5710242" y="3140968"/>
            <a:ext cx="269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C00000"/>
                </a:solidFill>
              </a:rPr>
              <a:t>Jedna wersja prawdy …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pSp>
        <p:nvGrpSpPr>
          <p:cNvPr id="31" name="Group 28"/>
          <p:cNvGrpSpPr/>
          <p:nvPr/>
        </p:nvGrpSpPr>
        <p:grpSpPr>
          <a:xfrm>
            <a:off x="5884974" y="2294675"/>
            <a:ext cx="963244" cy="745061"/>
            <a:chOff x="-4557713" y="979488"/>
            <a:chExt cx="4233863" cy="4233862"/>
          </a:xfrm>
          <a:solidFill>
            <a:srgbClr val="C00000"/>
          </a:solidFill>
        </p:grpSpPr>
        <p:sp>
          <p:nvSpPr>
            <p:cNvPr id="32" name="Freeform 30"/>
            <p:cNvSpPr>
              <a:spLocks noEditPoints="1"/>
            </p:cNvSpPr>
            <p:nvPr/>
          </p:nvSpPr>
          <p:spPr bwMode="auto">
            <a:xfrm>
              <a:off x="-4557713" y="979488"/>
              <a:ext cx="4233863" cy="4233862"/>
            </a:xfrm>
            <a:custGeom>
              <a:avLst/>
              <a:gdLst>
                <a:gd name="T0" fmla="*/ 565 w 1129"/>
                <a:gd name="T1" fmla="*/ 0 h 1129"/>
                <a:gd name="T2" fmla="*/ 0 w 1129"/>
                <a:gd name="T3" fmla="*/ 565 h 1129"/>
                <a:gd name="T4" fmla="*/ 565 w 1129"/>
                <a:gd name="T5" fmla="*/ 1129 h 1129"/>
                <a:gd name="T6" fmla="*/ 1129 w 1129"/>
                <a:gd name="T7" fmla="*/ 565 h 1129"/>
                <a:gd name="T8" fmla="*/ 565 w 1129"/>
                <a:gd name="T9" fmla="*/ 0 h 1129"/>
                <a:gd name="T10" fmla="*/ 565 w 1129"/>
                <a:gd name="T11" fmla="*/ 1080 h 1129"/>
                <a:gd name="T12" fmla="*/ 49 w 1129"/>
                <a:gd name="T13" fmla="*/ 565 h 1129"/>
                <a:gd name="T14" fmla="*/ 565 w 1129"/>
                <a:gd name="T15" fmla="*/ 49 h 1129"/>
                <a:gd name="T16" fmla="*/ 1080 w 1129"/>
                <a:gd name="T17" fmla="*/ 565 h 1129"/>
                <a:gd name="T18" fmla="*/ 565 w 1129"/>
                <a:gd name="T19" fmla="*/ 108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9" h="1129">
                  <a:moveTo>
                    <a:pt x="565" y="0"/>
                  </a:moveTo>
                  <a:cubicBezTo>
                    <a:pt x="253" y="0"/>
                    <a:pt x="0" y="253"/>
                    <a:pt x="0" y="565"/>
                  </a:cubicBezTo>
                  <a:cubicBezTo>
                    <a:pt x="0" y="876"/>
                    <a:pt x="253" y="1129"/>
                    <a:pt x="565" y="1129"/>
                  </a:cubicBezTo>
                  <a:cubicBezTo>
                    <a:pt x="876" y="1129"/>
                    <a:pt x="1129" y="876"/>
                    <a:pt x="1129" y="565"/>
                  </a:cubicBezTo>
                  <a:cubicBezTo>
                    <a:pt x="1129" y="253"/>
                    <a:pt x="876" y="0"/>
                    <a:pt x="565" y="0"/>
                  </a:cubicBezTo>
                  <a:close/>
                  <a:moveTo>
                    <a:pt x="565" y="1080"/>
                  </a:moveTo>
                  <a:cubicBezTo>
                    <a:pt x="280" y="1080"/>
                    <a:pt x="49" y="849"/>
                    <a:pt x="49" y="565"/>
                  </a:cubicBezTo>
                  <a:cubicBezTo>
                    <a:pt x="49" y="280"/>
                    <a:pt x="280" y="49"/>
                    <a:pt x="565" y="49"/>
                  </a:cubicBezTo>
                  <a:cubicBezTo>
                    <a:pt x="849" y="49"/>
                    <a:pt x="1080" y="280"/>
                    <a:pt x="1080" y="565"/>
                  </a:cubicBezTo>
                  <a:cubicBezTo>
                    <a:pt x="1080" y="849"/>
                    <a:pt x="849" y="1080"/>
                    <a:pt x="565" y="10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auto">
            <a:xfrm>
              <a:off x="-4284663" y="1254125"/>
              <a:ext cx="3687763" cy="3686175"/>
            </a:xfrm>
            <a:custGeom>
              <a:avLst/>
              <a:gdLst>
                <a:gd name="T0" fmla="*/ 455 w 983"/>
                <a:gd name="T1" fmla="*/ 791 h 983"/>
                <a:gd name="T2" fmla="*/ 875 w 983"/>
                <a:gd name="T3" fmla="*/ 799 h 983"/>
                <a:gd name="T4" fmla="*/ 492 w 983"/>
                <a:gd name="T5" fmla="*/ 0 h 983"/>
                <a:gd name="T6" fmla="*/ 492 w 983"/>
                <a:gd name="T7" fmla="*/ 983 h 983"/>
                <a:gd name="T8" fmla="*/ 456 w 983"/>
                <a:gd name="T9" fmla="*/ 802 h 983"/>
                <a:gd name="T10" fmla="*/ 875 w 983"/>
                <a:gd name="T11" fmla="*/ 291 h 983"/>
                <a:gd name="T12" fmla="*/ 781 w 983"/>
                <a:gd name="T13" fmla="*/ 779 h 983"/>
                <a:gd name="T14" fmla="*/ 668 w 983"/>
                <a:gd name="T15" fmla="*/ 390 h 983"/>
                <a:gd name="T16" fmla="*/ 762 w 983"/>
                <a:gd name="T17" fmla="*/ 779 h 983"/>
                <a:gd name="T18" fmla="*/ 668 w 983"/>
                <a:gd name="T19" fmla="*/ 390 h 983"/>
                <a:gd name="T20" fmla="*/ 649 w 983"/>
                <a:gd name="T21" fmla="*/ 497 h 983"/>
                <a:gd name="T22" fmla="*/ 555 w 983"/>
                <a:gd name="T23" fmla="*/ 779 h 983"/>
                <a:gd name="T24" fmla="*/ 442 w 983"/>
                <a:gd name="T25" fmla="*/ 573 h 983"/>
                <a:gd name="T26" fmla="*/ 536 w 983"/>
                <a:gd name="T27" fmla="*/ 779 h 983"/>
                <a:gd name="T28" fmla="*/ 474 w 983"/>
                <a:gd name="T29" fmla="*/ 744 h 983"/>
                <a:gd name="T30" fmla="*/ 466 w 983"/>
                <a:gd name="T31" fmla="*/ 682 h 983"/>
                <a:gd name="T32" fmla="*/ 442 w 983"/>
                <a:gd name="T33" fmla="*/ 573 h 983"/>
                <a:gd name="T34" fmla="*/ 262 w 983"/>
                <a:gd name="T35" fmla="*/ 298 h 983"/>
                <a:gd name="T36" fmla="*/ 300 w 983"/>
                <a:gd name="T37" fmla="*/ 318 h 983"/>
                <a:gd name="T38" fmla="*/ 371 w 983"/>
                <a:gd name="T39" fmla="*/ 341 h 983"/>
                <a:gd name="T40" fmla="*/ 381 w 983"/>
                <a:gd name="T41" fmla="*/ 444 h 983"/>
                <a:gd name="T42" fmla="*/ 393 w 983"/>
                <a:gd name="T43" fmla="*/ 463 h 983"/>
                <a:gd name="T44" fmla="*/ 366 w 983"/>
                <a:gd name="T45" fmla="*/ 515 h 983"/>
                <a:gd name="T46" fmla="*/ 182 w 983"/>
                <a:gd name="T47" fmla="*/ 515 h 983"/>
                <a:gd name="T48" fmla="*/ 154 w 983"/>
                <a:gd name="T49" fmla="*/ 463 h 983"/>
                <a:gd name="T50" fmla="*/ 167 w 983"/>
                <a:gd name="T51" fmla="*/ 444 h 983"/>
                <a:gd name="T52" fmla="*/ 177 w 983"/>
                <a:gd name="T53" fmla="*/ 341 h 983"/>
                <a:gd name="T54" fmla="*/ 269 w 983"/>
                <a:gd name="T55" fmla="*/ 630 h 983"/>
                <a:gd name="T56" fmla="*/ 293 w 983"/>
                <a:gd name="T57" fmla="*/ 627 h 983"/>
                <a:gd name="T58" fmla="*/ 262 w 983"/>
                <a:gd name="T59" fmla="*/ 629 h 983"/>
                <a:gd name="T60" fmla="*/ 265 w 983"/>
                <a:gd name="T61" fmla="*/ 677 h 983"/>
                <a:gd name="T62" fmla="*/ 204 w 983"/>
                <a:gd name="T63" fmla="*/ 592 h 983"/>
                <a:gd name="T64" fmla="*/ 241 w 983"/>
                <a:gd name="T65" fmla="*/ 619 h 983"/>
                <a:gd name="T66" fmla="*/ 314 w 983"/>
                <a:gd name="T67" fmla="*/ 619 h 983"/>
                <a:gd name="T68" fmla="*/ 345 w 983"/>
                <a:gd name="T69" fmla="*/ 592 h 983"/>
                <a:gd name="T70" fmla="*/ 290 w 983"/>
                <a:gd name="T71" fmla="*/ 677 h 983"/>
                <a:gd name="T72" fmla="*/ 314 w 983"/>
                <a:gd name="T73" fmla="*/ 619 h 983"/>
                <a:gd name="T74" fmla="*/ 123 w 983"/>
                <a:gd name="T75" fmla="*/ 792 h 983"/>
                <a:gd name="T76" fmla="*/ 139 w 983"/>
                <a:gd name="T77" fmla="*/ 757 h 983"/>
                <a:gd name="T78" fmla="*/ 109 w 983"/>
                <a:gd name="T79" fmla="*/ 774 h 983"/>
                <a:gd name="T80" fmla="*/ 157 w 983"/>
                <a:gd name="T81" fmla="*/ 649 h 983"/>
                <a:gd name="T82" fmla="*/ 261 w 983"/>
                <a:gd name="T83" fmla="*/ 693 h 983"/>
                <a:gd name="T84" fmla="*/ 141 w 983"/>
                <a:gd name="T85" fmla="*/ 813 h 983"/>
                <a:gd name="T86" fmla="*/ 277 w 983"/>
                <a:gd name="T87" fmla="*/ 680 h 983"/>
                <a:gd name="T88" fmla="*/ 257 w 983"/>
                <a:gd name="T89" fmla="*/ 813 h 983"/>
                <a:gd name="T90" fmla="*/ 294 w 983"/>
                <a:gd name="T91" fmla="*/ 693 h 983"/>
                <a:gd name="T92" fmla="*/ 392 w 983"/>
                <a:gd name="T93" fmla="*/ 649 h 983"/>
                <a:gd name="T94" fmla="*/ 447 w 983"/>
                <a:gd name="T95" fmla="*/ 782 h 983"/>
                <a:gd name="T96" fmla="*/ 314 w 983"/>
                <a:gd name="T97" fmla="*/ 813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3" h="983">
                  <a:moveTo>
                    <a:pt x="456" y="802"/>
                  </a:moveTo>
                  <a:cubicBezTo>
                    <a:pt x="455" y="791"/>
                    <a:pt x="455" y="791"/>
                    <a:pt x="455" y="791"/>
                  </a:cubicBezTo>
                  <a:cubicBezTo>
                    <a:pt x="875" y="791"/>
                    <a:pt x="875" y="791"/>
                    <a:pt x="875" y="791"/>
                  </a:cubicBezTo>
                  <a:cubicBezTo>
                    <a:pt x="875" y="799"/>
                    <a:pt x="875" y="799"/>
                    <a:pt x="875" y="799"/>
                  </a:cubicBezTo>
                  <a:cubicBezTo>
                    <a:pt x="942" y="715"/>
                    <a:pt x="983" y="608"/>
                    <a:pt x="983" y="492"/>
                  </a:cubicBezTo>
                  <a:cubicBezTo>
                    <a:pt x="983" y="221"/>
                    <a:pt x="763" y="0"/>
                    <a:pt x="492" y="0"/>
                  </a:cubicBezTo>
                  <a:cubicBezTo>
                    <a:pt x="221" y="0"/>
                    <a:pt x="0" y="221"/>
                    <a:pt x="0" y="492"/>
                  </a:cubicBezTo>
                  <a:cubicBezTo>
                    <a:pt x="0" y="763"/>
                    <a:pt x="221" y="983"/>
                    <a:pt x="492" y="983"/>
                  </a:cubicBezTo>
                  <a:cubicBezTo>
                    <a:pt x="645" y="983"/>
                    <a:pt x="783" y="912"/>
                    <a:pt x="873" y="802"/>
                  </a:cubicBezTo>
                  <a:lnTo>
                    <a:pt x="456" y="802"/>
                  </a:lnTo>
                  <a:close/>
                  <a:moveTo>
                    <a:pt x="781" y="291"/>
                  </a:moveTo>
                  <a:cubicBezTo>
                    <a:pt x="875" y="291"/>
                    <a:pt x="875" y="291"/>
                    <a:pt x="875" y="291"/>
                  </a:cubicBezTo>
                  <a:cubicBezTo>
                    <a:pt x="875" y="779"/>
                    <a:pt x="875" y="779"/>
                    <a:pt x="875" y="779"/>
                  </a:cubicBezTo>
                  <a:cubicBezTo>
                    <a:pt x="781" y="779"/>
                    <a:pt x="781" y="779"/>
                    <a:pt x="781" y="779"/>
                  </a:cubicBezTo>
                  <a:lnTo>
                    <a:pt x="781" y="291"/>
                  </a:lnTo>
                  <a:close/>
                  <a:moveTo>
                    <a:pt x="668" y="390"/>
                  </a:moveTo>
                  <a:cubicBezTo>
                    <a:pt x="762" y="390"/>
                    <a:pt x="762" y="390"/>
                    <a:pt x="762" y="390"/>
                  </a:cubicBezTo>
                  <a:cubicBezTo>
                    <a:pt x="762" y="779"/>
                    <a:pt x="762" y="779"/>
                    <a:pt x="762" y="779"/>
                  </a:cubicBezTo>
                  <a:cubicBezTo>
                    <a:pt x="668" y="779"/>
                    <a:pt x="668" y="779"/>
                    <a:pt x="668" y="779"/>
                  </a:cubicBezTo>
                  <a:lnTo>
                    <a:pt x="668" y="390"/>
                  </a:lnTo>
                  <a:close/>
                  <a:moveTo>
                    <a:pt x="555" y="497"/>
                  </a:moveTo>
                  <a:cubicBezTo>
                    <a:pt x="649" y="497"/>
                    <a:pt x="649" y="497"/>
                    <a:pt x="649" y="497"/>
                  </a:cubicBezTo>
                  <a:cubicBezTo>
                    <a:pt x="649" y="779"/>
                    <a:pt x="649" y="779"/>
                    <a:pt x="649" y="779"/>
                  </a:cubicBezTo>
                  <a:cubicBezTo>
                    <a:pt x="555" y="779"/>
                    <a:pt x="555" y="779"/>
                    <a:pt x="555" y="779"/>
                  </a:cubicBezTo>
                  <a:lnTo>
                    <a:pt x="555" y="497"/>
                  </a:lnTo>
                  <a:close/>
                  <a:moveTo>
                    <a:pt x="442" y="573"/>
                  </a:moveTo>
                  <a:cubicBezTo>
                    <a:pt x="536" y="573"/>
                    <a:pt x="536" y="573"/>
                    <a:pt x="536" y="573"/>
                  </a:cubicBezTo>
                  <a:cubicBezTo>
                    <a:pt x="536" y="779"/>
                    <a:pt x="536" y="779"/>
                    <a:pt x="536" y="779"/>
                  </a:cubicBezTo>
                  <a:cubicBezTo>
                    <a:pt x="457" y="779"/>
                    <a:pt x="457" y="779"/>
                    <a:pt x="457" y="779"/>
                  </a:cubicBezTo>
                  <a:cubicBezTo>
                    <a:pt x="474" y="744"/>
                    <a:pt x="474" y="744"/>
                    <a:pt x="474" y="744"/>
                  </a:cubicBezTo>
                  <a:cubicBezTo>
                    <a:pt x="475" y="743"/>
                    <a:pt x="475" y="743"/>
                    <a:pt x="475" y="743"/>
                  </a:cubicBezTo>
                  <a:cubicBezTo>
                    <a:pt x="475" y="741"/>
                    <a:pt x="484" y="711"/>
                    <a:pt x="466" y="682"/>
                  </a:cubicBezTo>
                  <a:cubicBezTo>
                    <a:pt x="460" y="673"/>
                    <a:pt x="452" y="665"/>
                    <a:pt x="442" y="658"/>
                  </a:cubicBezTo>
                  <a:lnTo>
                    <a:pt x="442" y="573"/>
                  </a:lnTo>
                  <a:close/>
                  <a:moveTo>
                    <a:pt x="177" y="341"/>
                  </a:moveTo>
                  <a:cubicBezTo>
                    <a:pt x="177" y="341"/>
                    <a:pt x="224" y="297"/>
                    <a:pt x="262" y="298"/>
                  </a:cubicBezTo>
                  <a:cubicBezTo>
                    <a:pt x="262" y="298"/>
                    <a:pt x="286" y="296"/>
                    <a:pt x="289" y="316"/>
                  </a:cubicBezTo>
                  <a:cubicBezTo>
                    <a:pt x="289" y="316"/>
                    <a:pt x="291" y="327"/>
                    <a:pt x="300" y="318"/>
                  </a:cubicBezTo>
                  <a:cubicBezTo>
                    <a:pt x="300" y="318"/>
                    <a:pt x="308" y="307"/>
                    <a:pt x="315" y="308"/>
                  </a:cubicBezTo>
                  <a:cubicBezTo>
                    <a:pt x="315" y="308"/>
                    <a:pt x="333" y="307"/>
                    <a:pt x="371" y="341"/>
                  </a:cubicBezTo>
                  <a:cubicBezTo>
                    <a:pt x="401" y="370"/>
                    <a:pt x="400" y="400"/>
                    <a:pt x="400" y="400"/>
                  </a:cubicBezTo>
                  <a:cubicBezTo>
                    <a:pt x="398" y="429"/>
                    <a:pt x="381" y="444"/>
                    <a:pt x="381" y="444"/>
                  </a:cubicBezTo>
                  <a:cubicBezTo>
                    <a:pt x="378" y="459"/>
                    <a:pt x="378" y="459"/>
                    <a:pt x="378" y="459"/>
                  </a:cubicBezTo>
                  <a:cubicBezTo>
                    <a:pt x="398" y="454"/>
                    <a:pt x="393" y="463"/>
                    <a:pt x="393" y="463"/>
                  </a:cubicBezTo>
                  <a:cubicBezTo>
                    <a:pt x="392" y="476"/>
                    <a:pt x="374" y="513"/>
                    <a:pt x="374" y="513"/>
                  </a:cubicBezTo>
                  <a:cubicBezTo>
                    <a:pt x="370" y="518"/>
                    <a:pt x="366" y="515"/>
                    <a:pt x="366" y="515"/>
                  </a:cubicBezTo>
                  <a:cubicBezTo>
                    <a:pt x="366" y="515"/>
                    <a:pt x="354" y="595"/>
                    <a:pt x="274" y="611"/>
                  </a:cubicBezTo>
                  <a:cubicBezTo>
                    <a:pt x="194" y="595"/>
                    <a:pt x="182" y="515"/>
                    <a:pt x="182" y="515"/>
                  </a:cubicBezTo>
                  <a:cubicBezTo>
                    <a:pt x="182" y="515"/>
                    <a:pt x="178" y="518"/>
                    <a:pt x="174" y="513"/>
                  </a:cubicBezTo>
                  <a:cubicBezTo>
                    <a:pt x="174" y="513"/>
                    <a:pt x="156" y="476"/>
                    <a:pt x="154" y="463"/>
                  </a:cubicBezTo>
                  <a:cubicBezTo>
                    <a:pt x="154" y="463"/>
                    <a:pt x="150" y="454"/>
                    <a:pt x="170" y="459"/>
                  </a:cubicBezTo>
                  <a:cubicBezTo>
                    <a:pt x="167" y="444"/>
                    <a:pt x="167" y="444"/>
                    <a:pt x="167" y="444"/>
                  </a:cubicBezTo>
                  <a:cubicBezTo>
                    <a:pt x="167" y="444"/>
                    <a:pt x="149" y="429"/>
                    <a:pt x="147" y="400"/>
                  </a:cubicBezTo>
                  <a:cubicBezTo>
                    <a:pt x="147" y="400"/>
                    <a:pt x="147" y="370"/>
                    <a:pt x="177" y="341"/>
                  </a:cubicBezTo>
                  <a:close/>
                  <a:moveTo>
                    <a:pt x="262" y="629"/>
                  </a:moveTo>
                  <a:cubicBezTo>
                    <a:pt x="264" y="629"/>
                    <a:pt x="266" y="630"/>
                    <a:pt x="269" y="630"/>
                  </a:cubicBezTo>
                  <a:cubicBezTo>
                    <a:pt x="280" y="630"/>
                    <a:pt x="280" y="630"/>
                    <a:pt x="280" y="630"/>
                  </a:cubicBezTo>
                  <a:cubicBezTo>
                    <a:pt x="285" y="630"/>
                    <a:pt x="290" y="628"/>
                    <a:pt x="293" y="627"/>
                  </a:cubicBezTo>
                  <a:cubicBezTo>
                    <a:pt x="288" y="641"/>
                    <a:pt x="282" y="660"/>
                    <a:pt x="277" y="666"/>
                  </a:cubicBezTo>
                  <a:cubicBezTo>
                    <a:pt x="273" y="661"/>
                    <a:pt x="268" y="642"/>
                    <a:pt x="262" y="629"/>
                  </a:cubicBezTo>
                  <a:close/>
                  <a:moveTo>
                    <a:pt x="267" y="671"/>
                  </a:moveTo>
                  <a:cubicBezTo>
                    <a:pt x="266" y="672"/>
                    <a:pt x="266" y="674"/>
                    <a:pt x="265" y="677"/>
                  </a:cubicBezTo>
                  <a:cubicBezTo>
                    <a:pt x="247" y="679"/>
                    <a:pt x="210" y="646"/>
                    <a:pt x="189" y="621"/>
                  </a:cubicBezTo>
                  <a:cubicBezTo>
                    <a:pt x="194" y="614"/>
                    <a:pt x="199" y="604"/>
                    <a:pt x="204" y="592"/>
                  </a:cubicBezTo>
                  <a:cubicBezTo>
                    <a:pt x="241" y="618"/>
                    <a:pt x="241" y="618"/>
                    <a:pt x="241" y="618"/>
                  </a:cubicBezTo>
                  <a:cubicBezTo>
                    <a:pt x="241" y="619"/>
                    <a:pt x="241" y="619"/>
                    <a:pt x="241" y="619"/>
                  </a:cubicBezTo>
                  <a:cubicBezTo>
                    <a:pt x="245" y="629"/>
                    <a:pt x="256" y="657"/>
                    <a:pt x="267" y="671"/>
                  </a:cubicBezTo>
                  <a:close/>
                  <a:moveTo>
                    <a:pt x="314" y="619"/>
                  </a:moveTo>
                  <a:cubicBezTo>
                    <a:pt x="315" y="613"/>
                    <a:pt x="315" y="613"/>
                    <a:pt x="315" y="613"/>
                  </a:cubicBezTo>
                  <a:cubicBezTo>
                    <a:pt x="345" y="592"/>
                    <a:pt x="345" y="592"/>
                    <a:pt x="345" y="592"/>
                  </a:cubicBezTo>
                  <a:cubicBezTo>
                    <a:pt x="350" y="607"/>
                    <a:pt x="357" y="617"/>
                    <a:pt x="362" y="625"/>
                  </a:cubicBezTo>
                  <a:cubicBezTo>
                    <a:pt x="341" y="649"/>
                    <a:pt x="307" y="679"/>
                    <a:pt x="290" y="677"/>
                  </a:cubicBezTo>
                  <a:cubicBezTo>
                    <a:pt x="289" y="674"/>
                    <a:pt x="288" y="672"/>
                    <a:pt x="288" y="671"/>
                  </a:cubicBezTo>
                  <a:cubicBezTo>
                    <a:pt x="299" y="657"/>
                    <a:pt x="310" y="629"/>
                    <a:pt x="314" y="619"/>
                  </a:cubicBezTo>
                  <a:close/>
                  <a:moveTo>
                    <a:pt x="141" y="813"/>
                  </a:moveTo>
                  <a:cubicBezTo>
                    <a:pt x="135" y="806"/>
                    <a:pt x="129" y="799"/>
                    <a:pt x="123" y="792"/>
                  </a:cubicBezTo>
                  <a:cubicBezTo>
                    <a:pt x="125" y="784"/>
                    <a:pt x="128" y="776"/>
                    <a:pt x="133" y="768"/>
                  </a:cubicBezTo>
                  <a:cubicBezTo>
                    <a:pt x="139" y="757"/>
                    <a:pt x="139" y="757"/>
                    <a:pt x="139" y="757"/>
                  </a:cubicBezTo>
                  <a:cubicBezTo>
                    <a:pt x="139" y="757"/>
                    <a:pt x="149" y="730"/>
                    <a:pt x="126" y="753"/>
                  </a:cubicBezTo>
                  <a:cubicBezTo>
                    <a:pt x="126" y="753"/>
                    <a:pt x="118" y="761"/>
                    <a:pt x="109" y="774"/>
                  </a:cubicBezTo>
                  <a:cubicBezTo>
                    <a:pt x="90" y="748"/>
                    <a:pt x="73" y="719"/>
                    <a:pt x="59" y="689"/>
                  </a:cubicBezTo>
                  <a:cubicBezTo>
                    <a:pt x="73" y="679"/>
                    <a:pt x="104" y="661"/>
                    <a:pt x="157" y="649"/>
                  </a:cubicBezTo>
                  <a:cubicBezTo>
                    <a:pt x="157" y="649"/>
                    <a:pt x="166" y="647"/>
                    <a:pt x="179" y="634"/>
                  </a:cubicBezTo>
                  <a:cubicBezTo>
                    <a:pt x="194" y="651"/>
                    <a:pt x="232" y="690"/>
                    <a:pt x="261" y="693"/>
                  </a:cubicBezTo>
                  <a:cubicBezTo>
                    <a:pt x="251" y="732"/>
                    <a:pt x="243" y="796"/>
                    <a:pt x="241" y="813"/>
                  </a:cubicBezTo>
                  <a:lnTo>
                    <a:pt x="141" y="813"/>
                  </a:lnTo>
                  <a:close/>
                  <a:moveTo>
                    <a:pt x="257" y="813"/>
                  </a:moveTo>
                  <a:cubicBezTo>
                    <a:pt x="262" y="773"/>
                    <a:pt x="270" y="708"/>
                    <a:pt x="277" y="680"/>
                  </a:cubicBezTo>
                  <a:cubicBezTo>
                    <a:pt x="284" y="708"/>
                    <a:pt x="293" y="773"/>
                    <a:pt x="298" y="813"/>
                  </a:cubicBezTo>
                  <a:lnTo>
                    <a:pt x="257" y="813"/>
                  </a:lnTo>
                  <a:close/>
                  <a:moveTo>
                    <a:pt x="314" y="813"/>
                  </a:moveTo>
                  <a:cubicBezTo>
                    <a:pt x="312" y="796"/>
                    <a:pt x="303" y="732"/>
                    <a:pt x="294" y="693"/>
                  </a:cubicBezTo>
                  <a:cubicBezTo>
                    <a:pt x="321" y="690"/>
                    <a:pt x="356" y="656"/>
                    <a:pt x="373" y="637"/>
                  </a:cubicBezTo>
                  <a:cubicBezTo>
                    <a:pt x="384" y="647"/>
                    <a:pt x="392" y="649"/>
                    <a:pt x="392" y="649"/>
                  </a:cubicBezTo>
                  <a:cubicBezTo>
                    <a:pt x="489" y="666"/>
                    <a:pt x="467" y="741"/>
                    <a:pt x="467" y="741"/>
                  </a:cubicBezTo>
                  <a:cubicBezTo>
                    <a:pt x="447" y="782"/>
                    <a:pt x="447" y="782"/>
                    <a:pt x="447" y="782"/>
                  </a:cubicBezTo>
                  <a:cubicBezTo>
                    <a:pt x="450" y="813"/>
                    <a:pt x="450" y="813"/>
                    <a:pt x="450" y="813"/>
                  </a:cubicBezTo>
                  <a:lnTo>
                    <a:pt x="314" y="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079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7504" y="764704"/>
            <a:ext cx="8064896" cy="934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DEMO</a:t>
            </a:r>
            <a:endParaRPr lang="pl-P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4653136"/>
            <a:ext cx="7838256" cy="1103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pl-PL" dirty="0"/>
              <a:t>Zasilanie hurtowni danych przy użyciu usługi SSIS</a:t>
            </a:r>
          </a:p>
        </p:txBody>
      </p:sp>
    </p:spTree>
    <p:extLst>
      <p:ext uri="{BB962C8B-B14F-4D97-AF65-F5344CB8AC3E}">
        <p14:creationId xmlns:p14="http://schemas.microsoft.com/office/powerpoint/2010/main" val="5968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535" y="3998784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535" y="2714437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011" y="1850011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38635" y="1834258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0258" y="2290065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6216" y="2184446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43"/>
          <p:cNvGrpSpPr>
            <a:grpSpLocks noChangeAspect="1"/>
          </p:cNvGrpSpPr>
          <p:nvPr/>
        </p:nvGrpSpPr>
        <p:grpSpPr>
          <a:xfrm>
            <a:off x="7035568" y="4856638"/>
            <a:ext cx="1501756" cy="741117"/>
            <a:chOff x="6640994" y="2863476"/>
            <a:chExt cx="1140953" cy="626692"/>
          </a:xfrm>
        </p:grpSpPr>
        <p:pic>
          <p:nvPicPr>
            <p:cNvPr id="13" name="Picture 4" descr="\\SFP\Work\White_Whale\3-22036_Kuleen_Bharadwaj\PPT\3_PlatformVision_Kuleen\SFP_Art\Plane Slide\woman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2820" y="2863476"/>
              <a:ext cx="472074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\\SFP\Work\White_Whale\3-22036_Kuleen_Bharadwaj\PPT\3_PlatformVision_Kuleen\SFP_Art\Plane Slide\man_tie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0994" y="2914598"/>
              <a:ext cx="467092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" descr="\\SFP\Work\White_Whale\3-22036_Kuleen_Bharadwaj\PPT\3_PlatformVision_Kuleen\SFP_Art\Plane Slide\mon_notie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4255" y="2941528"/>
              <a:ext cx="467692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Picture 7" descr="\\MAGNUM\Projects\Microsoft\Cloud Power FY12\Design\ICONS_PNG\Gears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8" cstate="print">
            <a:duotone>
              <a:prstClr val="black"/>
              <a:srgbClr val="C00000">
                <a:tint val="45000"/>
                <a:satMod val="400000"/>
              </a:srgbClr>
            </a:duotone>
          </a:blip>
          <a:srcRect l="11539" t="18856" r="11057" b="19124"/>
          <a:stretch/>
        </p:blipFill>
        <p:spPr bwMode="auto">
          <a:xfrm flipH="1">
            <a:off x="3562899" y="3393741"/>
            <a:ext cx="747730" cy="717530"/>
          </a:xfrm>
          <a:prstGeom prst="rect">
            <a:avLst/>
          </a:prstGeom>
          <a:noFill/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412" y="3236482"/>
            <a:ext cx="982587" cy="93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 descr="\\SFP\Work\White_Whale\3-22036_Kuleen_Bharadwaj\PPT\4_SQL Server Renewal\SFP_Art\Icons\Chris Icons\cube_blue.png"/>
          <p:cNvPicPr>
            <a:picLocks noChangeAspect="1" noChangeArrowheads="1"/>
          </p:cNvPicPr>
          <p:nvPr/>
        </p:nvPicPr>
        <p:blipFill>
          <a:blip r:embed="rId10" cstate="screen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8780" y="3495410"/>
            <a:ext cx="1314733" cy="105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28"/>
          <p:cNvGrpSpPr/>
          <p:nvPr/>
        </p:nvGrpSpPr>
        <p:grpSpPr>
          <a:xfrm>
            <a:off x="6949011" y="1850011"/>
            <a:ext cx="846738" cy="609517"/>
            <a:chOff x="-4557713" y="979488"/>
            <a:chExt cx="4233863" cy="4233862"/>
          </a:xfrm>
          <a:solidFill>
            <a:srgbClr val="C00000"/>
          </a:solidFill>
        </p:grpSpPr>
        <p:sp>
          <p:nvSpPr>
            <p:cNvPr id="20" name="Freeform 30"/>
            <p:cNvSpPr>
              <a:spLocks noEditPoints="1"/>
            </p:cNvSpPr>
            <p:nvPr/>
          </p:nvSpPr>
          <p:spPr bwMode="auto">
            <a:xfrm>
              <a:off x="-4557713" y="979488"/>
              <a:ext cx="4233863" cy="4233862"/>
            </a:xfrm>
            <a:custGeom>
              <a:avLst/>
              <a:gdLst>
                <a:gd name="T0" fmla="*/ 565 w 1129"/>
                <a:gd name="T1" fmla="*/ 0 h 1129"/>
                <a:gd name="T2" fmla="*/ 0 w 1129"/>
                <a:gd name="T3" fmla="*/ 565 h 1129"/>
                <a:gd name="T4" fmla="*/ 565 w 1129"/>
                <a:gd name="T5" fmla="*/ 1129 h 1129"/>
                <a:gd name="T6" fmla="*/ 1129 w 1129"/>
                <a:gd name="T7" fmla="*/ 565 h 1129"/>
                <a:gd name="T8" fmla="*/ 565 w 1129"/>
                <a:gd name="T9" fmla="*/ 0 h 1129"/>
                <a:gd name="T10" fmla="*/ 565 w 1129"/>
                <a:gd name="T11" fmla="*/ 1080 h 1129"/>
                <a:gd name="T12" fmla="*/ 49 w 1129"/>
                <a:gd name="T13" fmla="*/ 565 h 1129"/>
                <a:gd name="T14" fmla="*/ 565 w 1129"/>
                <a:gd name="T15" fmla="*/ 49 h 1129"/>
                <a:gd name="T16" fmla="*/ 1080 w 1129"/>
                <a:gd name="T17" fmla="*/ 565 h 1129"/>
                <a:gd name="T18" fmla="*/ 565 w 1129"/>
                <a:gd name="T19" fmla="*/ 108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29" h="1129">
                  <a:moveTo>
                    <a:pt x="565" y="0"/>
                  </a:moveTo>
                  <a:cubicBezTo>
                    <a:pt x="253" y="0"/>
                    <a:pt x="0" y="253"/>
                    <a:pt x="0" y="565"/>
                  </a:cubicBezTo>
                  <a:cubicBezTo>
                    <a:pt x="0" y="876"/>
                    <a:pt x="253" y="1129"/>
                    <a:pt x="565" y="1129"/>
                  </a:cubicBezTo>
                  <a:cubicBezTo>
                    <a:pt x="876" y="1129"/>
                    <a:pt x="1129" y="876"/>
                    <a:pt x="1129" y="565"/>
                  </a:cubicBezTo>
                  <a:cubicBezTo>
                    <a:pt x="1129" y="253"/>
                    <a:pt x="876" y="0"/>
                    <a:pt x="565" y="0"/>
                  </a:cubicBezTo>
                  <a:close/>
                  <a:moveTo>
                    <a:pt x="565" y="1080"/>
                  </a:moveTo>
                  <a:cubicBezTo>
                    <a:pt x="280" y="1080"/>
                    <a:pt x="49" y="849"/>
                    <a:pt x="49" y="565"/>
                  </a:cubicBezTo>
                  <a:cubicBezTo>
                    <a:pt x="49" y="280"/>
                    <a:pt x="280" y="49"/>
                    <a:pt x="565" y="49"/>
                  </a:cubicBezTo>
                  <a:cubicBezTo>
                    <a:pt x="849" y="49"/>
                    <a:pt x="1080" y="280"/>
                    <a:pt x="1080" y="565"/>
                  </a:cubicBezTo>
                  <a:cubicBezTo>
                    <a:pt x="1080" y="849"/>
                    <a:pt x="849" y="1080"/>
                    <a:pt x="565" y="10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1"/>
            <p:cNvSpPr>
              <a:spLocks noEditPoints="1"/>
            </p:cNvSpPr>
            <p:nvPr/>
          </p:nvSpPr>
          <p:spPr bwMode="auto">
            <a:xfrm>
              <a:off x="-4284663" y="1254125"/>
              <a:ext cx="3687763" cy="3686175"/>
            </a:xfrm>
            <a:custGeom>
              <a:avLst/>
              <a:gdLst>
                <a:gd name="T0" fmla="*/ 455 w 983"/>
                <a:gd name="T1" fmla="*/ 791 h 983"/>
                <a:gd name="T2" fmla="*/ 875 w 983"/>
                <a:gd name="T3" fmla="*/ 799 h 983"/>
                <a:gd name="T4" fmla="*/ 492 w 983"/>
                <a:gd name="T5" fmla="*/ 0 h 983"/>
                <a:gd name="T6" fmla="*/ 492 w 983"/>
                <a:gd name="T7" fmla="*/ 983 h 983"/>
                <a:gd name="T8" fmla="*/ 456 w 983"/>
                <a:gd name="T9" fmla="*/ 802 h 983"/>
                <a:gd name="T10" fmla="*/ 875 w 983"/>
                <a:gd name="T11" fmla="*/ 291 h 983"/>
                <a:gd name="T12" fmla="*/ 781 w 983"/>
                <a:gd name="T13" fmla="*/ 779 h 983"/>
                <a:gd name="T14" fmla="*/ 668 w 983"/>
                <a:gd name="T15" fmla="*/ 390 h 983"/>
                <a:gd name="T16" fmla="*/ 762 w 983"/>
                <a:gd name="T17" fmla="*/ 779 h 983"/>
                <a:gd name="T18" fmla="*/ 668 w 983"/>
                <a:gd name="T19" fmla="*/ 390 h 983"/>
                <a:gd name="T20" fmla="*/ 649 w 983"/>
                <a:gd name="T21" fmla="*/ 497 h 983"/>
                <a:gd name="T22" fmla="*/ 555 w 983"/>
                <a:gd name="T23" fmla="*/ 779 h 983"/>
                <a:gd name="T24" fmla="*/ 442 w 983"/>
                <a:gd name="T25" fmla="*/ 573 h 983"/>
                <a:gd name="T26" fmla="*/ 536 w 983"/>
                <a:gd name="T27" fmla="*/ 779 h 983"/>
                <a:gd name="T28" fmla="*/ 474 w 983"/>
                <a:gd name="T29" fmla="*/ 744 h 983"/>
                <a:gd name="T30" fmla="*/ 466 w 983"/>
                <a:gd name="T31" fmla="*/ 682 h 983"/>
                <a:gd name="T32" fmla="*/ 442 w 983"/>
                <a:gd name="T33" fmla="*/ 573 h 983"/>
                <a:gd name="T34" fmla="*/ 262 w 983"/>
                <a:gd name="T35" fmla="*/ 298 h 983"/>
                <a:gd name="T36" fmla="*/ 300 w 983"/>
                <a:gd name="T37" fmla="*/ 318 h 983"/>
                <a:gd name="T38" fmla="*/ 371 w 983"/>
                <a:gd name="T39" fmla="*/ 341 h 983"/>
                <a:gd name="T40" fmla="*/ 381 w 983"/>
                <a:gd name="T41" fmla="*/ 444 h 983"/>
                <a:gd name="T42" fmla="*/ 393 w 983"/>
                <a:gd name="T43" fmla="*/ 463 h 983"/>
                <a:gd name="T44" fmla="*/ 366 w 983"/>
                <a:gd name="T45" fmla="*/ 515 h 983"/>
                <a:gd name="T46" fmla="*/ 182 w 983"/>
                <a:gd name="T47" fmla="*/ 515 h 983"/>
                <a:gd name="T48" fmla="*/ 154 w 983"/>
                <a:gd name="T49" fmla="*/ 463 h 983"/>
                <a:gd name="T50" fmla="*/ 167 w 983"/>
                <a:gd name="T51" fmla="*/ 444 h 983"/>
                <a:gd name="T52" fmla="*/ 177 w 983"/>
                <a:gd name="T53" fmla="*/ 341 h 983"/>
                <a:gd name="T54" fmla="*/ 269 w 983"/>
                <a:gd name="T55" fmla="*/ 630 h 983"/>
                <a:gd name="T56" fmla="*/ 293 w 983"/>
                <a:gd name="T57" fmla="*/ 627 h 983"/>
                <a:gd name="T58" fmla="*/ 262 w 983"/>
                <a:gd name="T59" fmla="*/ 629 h 983"/>
                <a:gd name="T60" fmla="*/ 265 w 983"/>
                <a:gd name="T61" fmla="*/ 677 h 983"/>
                <a:gd name="T62" fmla="*/ 204 w 983"/>
                <a:gd name="T63" fmla="*/ 592 h 983"/>
                <a:gd name="T64" fmla="*/ 241 w 983"/>
                <a:gd name="T65" fmla="*/ 619 h 983"/>
                <a:gd name="T66" fmla="*/ 314 w 983"/>
                <a:gd name="T67" fmla="*/ 619 h 983"/>
                <a:gd name="T68" fmla="*/ 345 w 983"/>
                <a:gd name="T69" fmla="*/ 592 h 983"/>
                <a:gd name="T70" fmla="*/ 290 w 983"/>
                <a:gd name="T71" fmla="*/ 677 h 983"/>
                <a:gd name="T72" fmla="*/ 314 w 983"/>
                <a:gd name="T73" fmla="*/ 619 h 983"/>
                <a:gd name="T74" fmla="*/ 123 w 983"/>
                <a:gd name="T75" fmla="*/ 792 h 983"/>
                <a:gd name="T76" fmla="*/ 139 w 983"/>
                <a:gd name="T77" fmla="*/ 757 h 983"/>
                <a:gd name="T78" fmla="*/ 109 w 983"/>
                <a:gd name="T79" fmla="*/ 774 h 983"/>
                <a:gd name="T80" fmla="*/ 157 w 983"/>
                <a:gd name="T81" fmla="*/ 649 h 983"/>
                <a:gd name="T82" fmla="*/ 261 w 983"/>
                <a:gd name="T83" fmla="*/ 693 h 983"/>
                <a:gd name="T84" fmla="*/ 141 w 983"/>
                <a:gd name="T85" fmla="*/ 813 h 983"/>
                <a:gd name="T86" fmla="*/ 277 w 983"/>
                <a:gd name="T87" fmla="*/ 680 h 983"/>
                <a:gd name="T88" fmla="*/ 257 w 983"/>
                <a:gd name="T89" fmla="*/ 813 h 983"/>
                <a:gd name="T90" fmla="*/ 294 w 983"/>
                <a:gd name="T91" fmla="*/ 693 h 983"/>
                <a:gd name="T92" fmla="*/ 392 w 983"/>
                <a:gd name="T93" fmla="*/ 649 h 983"/>
                <a:gd name="T94" fmla="*/ 447 w 983"/>
                <a:gd name="T95" fmla="*/ 782 h 983"/>
                <a:gd name="T96" fmla="*/ 314 w 983"/>
                <a:gd name="T97" fmla="*/ 813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83" h="983">
                  <a:moveTo>
                    <a:pt x="456" y="802"/>
                  </a:moveTo>
                  <a:cubicBezTo>
                    <a:pt x="455" y="791"/>
                    <a:pt x="455" y="791"/>
                    <a:pt x="455" y="791"/>
                  </a:cubicBezTo>
                  <a:cubicBezTo>
                    <a:pt x="875" y="791"/>
                    <a:pt x="875" y="791"/>
                    <a:pt x="875" y="791"/>
                  </a:cubicBezTo>
                  <a:cubicBezTo>
                    <a:pt x="875" y="799"/>
                    <a:pt x="875" y="799"/>
                    <a:pt x="875" y="799"/>
                  </a:cubicBezTo>
                  <a:cubicBezTo>
                    <a:pt x="942" y="715"/>
                    <a:pt x="983" y="608"/>
                    <a:pt x="983" y="492"/>
                  </a:cubicBezTo>
                  <a:cubicBezTo>
                    <a:pt x="983" y="221"/>
                    <a:pt x="763" y="0"/>
                    <a:pt x="492" y="0"/>
                  </a:cubicBezTo>
                  <a:cubicBezTo>
                    <a:pt x="221" y="0"/>
                    <a:pt x="0" y="221"/>
                    <a:pt x="0" y="492"/>
                  </a:cubicBezTo>
                  <a:cubicBezTo>
                    <a:pt x="0" y="763"/>
                    <a:pt x="221" y="983"/>
                    <a:pt x="492" y="983"/>
                  </a:cubicBezTo>
                  <a:cubicBezTo>
                    <a:pt x="645" y="983"/>
                    <a:pt x="783" y="912"/>
                    <a:pt x="873" y="802"/>
                  </a:cubicBezTo>
                  <a:lnTo>
                    <a:pt x="456" y="802"/>
                  </a:lnTo>
                  <a:close/>
                  <a:moveTo>
                    <a:pt x="781" y="291"/>
                  </a:moveTo>
                  <a:cubicBezTo>
                    <a:pt x="875" y="291"/>
                    <a:pt x="875" y="291"/>
                    <a:pt x="875" y="291"/>
                  </a:cubicBezTo>
                  <a:cubicBezTo>
                    <a:pt x="875" y="779"/>
                    <a:pt x="875" y="779"/>
                    <a:pt x="875" y="779"/>
                  </a:cubicBezTo>
                  <a:cubicBezTo>
                    <a:pt x="781" y="779"/>
                    <a:pt x="781" y="779"/>
                    <a:pt x="781" y="779"/>
                  </a:cubicBezTo>
                  <a:lnTo>
                    <a:pt x="781" y="291"/>
                  </a:lnTo>
                  <a:close/>
                  <a:moveTo>
                    <a:pt x="668" y="390"/>
                  </a:moveTo>
                  <a:cubicBezTo>
                    <a:pt x="762" y="390"/>
                    <a:pt x="762" y="390"/>
                    <a:pt x="762" y="390"/>
                  </a:cubicBezTo>
                  <a:cubicBezTo>
                    <a:pt x="762" y="779"/>
                    <a:pt x="762" y="779"/>
                    <a:pt x="762" y="779"/>
                  </a:cubicBezTo>
                  <a:cubicBezTo>
                    <a:pt x="668" y="779"/>
                    <a:pt x="668" y="779"/>
                    <a:pt x="668" y="779"/>
                  </a:cubicBezTo>
                  <a:lnTo>
                    <a:pt x="668" y="390"/>
                  </a:lnTo>
                  <a:close/>
                  <a:moveTo>
                    <a:pt x="555" y="497"/>
                  </a:moveTo>
                  <a:cubicBezTo>
                    <a:pt x="649" y="497"/>
                    <a:pt x="649" y="497"/>
                    <a:pt x="649" y="497"/>
                  </a:cubicBezTo>
                  <a:cubicBezTo>
                    <a:pt x="649" y="779"/>
                    <a:pt x="649" y="779"/>
                    <a:pt x="649" y="779"/>
                  </a:cubicBezTo>
                  <a:cubicBezTo>
                    <a:pt x="555" y="779"/>
                    <a:pt x="555" y="779"/>
                    <a:pt x="555" y="779"/>
                  </a:cubicBezTo>
                  <a:lnTo>
                    <a:pt x="555" y="497"/>
                  </a:lnTo>
                  <a:close/>
                  <a:moveTo>
                    <a:pt x="442" y="573"/>
                  </a:moveTo>
                  <a:cubicBezTo>
                    <a:pt x="536" y="573"/>
                    <a:pt x="536" y="573"/>
                    <a:pt x="536" y="573"/>
                  </a:cubicBezTo>
                  <a:cubicBezTo>
                    <a:pt x="536" y="779"/>
                    <a:pt x="536" y="779"/>
                    <a:pt x="536" y="779"/>
                  </a:cubicBezTo>
                  <a:cubicBezTo>
                    <a:pt x="457" y="779"/>
                    <a:pt x="457" y="779"/>
                    <a:pt x="457" y="779"/>
                  </a:cubicBezTo>
                  <a:cubicBezTo>
                    <a:pt x="474" y="744"/>
                    <a:pt x="474" y="744"/>
                    <a:pt x="474" y="744"/>
                  </a:cubicBezTo>
                  <a:cubicBezTo>
                    <a:pt x="475" y="743"/>
                    <a:pt x="475" y="743"/>
                    <a:pt x="475" y="743"/>
                  </a:cubicBezTo>
                  <a:cubicBezTo>
                    <a:pt x="475" y="741"/>
                    <a:pt x="484" y="711"/>
                    <a:pt x="466" y="682"/>
                  </a:cubicBezTo>
                  <a:cubicBezTo>
                    <a:pt x="460" y="673"/>
                    <a:pt x="452" y="665"/>
                    <a:pt x="442" y="658"/>
                  </a:cubicBezTo>
                  <a:lnTo>
                    <a:pt x="442" y="573"/>
                  </a:lnTo>
                  <a:close/>
                  <a:moveTo>
                    <a:pt x="177" y="341"/>
                  </a:moveTo>
                  <a:cubicBezTo>
                    <a:pt x="177" y="341"/>
                    <a:pt x="224" y="297"/>
                    <a:pt x="262" y="298"/>
                  </a:cubicBezTo>
                  <a:cubicBezTo>
                    <a:pt x="262" y="298"/>
                    <a:pt x="286" y="296"/>
                    <a:pt x="289" y="316"/>
                  </a:cubicBezTo>
                  <a:cubicBezTo>
                    <a:pt x="289" y="316"/>
                    <a:pt x="291" y="327"/>
                    <a:pt x="300" y="318"/>
                  </a:cubicBezTo>
                  <a:cubicBezTo>
                    <a:pt x="300" y="318"/>
                    <a:pt x="308" y="307"/>
                    <a:pt x="315" y="308"/>
                  </a:cubicBezTo>
                  <a:cubicBezTo>
                    <a:pt x="315" y="308"/>
                    <a:pt x="333" y="307"/>
                    <a:pt x="371" y="341"/>
                  </a:cubicBezTo>
                  <a:cubicBezTo>
                    <a:pt x="401" y="370"/>
                    <a:pt x="400" y="400"/>
                    <a:pt x="400" y="400"/>
                  </a:cubicBezTo>
                  <a:cubicBezTo>
                    <a:pt x="398" y="429"/>
                    <a:pt x="381" y="444"/>
                    <a:pt x="381" y="444"/>
                  </a:cubicBezTo>
                  <a:cubicBezTo>
                    <a:pt x="378" y="459"/>
                    <a:pt x="378" y="459"/>
                    <a:pt x="378" y="459"/>
                  </a:cubicBezTo>
                  <a:cubicBezTo>
                    <a:pt x="398" y="454"/>
                    <a:pt x="393" y="463"/>
                    <a:pt x="393" y="463"/>
                  </a:cubicBezTo>
                  <a:cubicBezTo>
                    <a:pt x="392" y="476"/>
                    <a:pt x="374" y="513"/>
                    <a:pt x="374" y="513"/>
                  </a:cubicBezTo>
                  <a:cubicBezTo>
                    <a:pt x="370" y="518"/>
                    <a:pt x="366" y="515"/>
                    <a:pt x="366" y="515"/>
                  </a:cubicBezTo>
                  <a:cubicBezTo>
                    <a:pt x="366" y="515"/>
                    <a:pt x="354" y="595"/>
                    <a:pt x="274" y="611"/>
                  </a:cubicBezTo>
                  <a:cubicBezTo>
                    <a:pt x="194" y="595"/>
                    <a:pt x="182" y="515"/>
                    <a:pt x="182" y="515"/>
                  </a:cubicBezTo>
                  <a:cubicBezTo>
                    <a:pt x="182" y="515"/>
                    <a:pt x="178" y="518"/>
                    <a:pt x="174" y="513"/>
                  </a:cubicBezTo>
                  <a:cubicBezTo>
                    <a:pt x="174" y="513"/>
                    <a:pt x="156" y="476"/>
                    <a:pt x="154" y="463"/>
                  </a:cubicBezTo>
                  <a:cubicBezTo>
                    <a:pt x="154" y="463"/>
                    <a:pt x="150" y="454"/>
                    <a:pt x="170" y="459"/>
                  </a:cubicBezTo>
                  <a:cubicBezTo>
                    <a:pt x="167" y="444"/>
                    <a:pt x="167" y="444"/>
                    <a:pt x="167" y="444"/>
                  </a:cubicBezTo>
                  <a:cubicBezTo>
                    <a:pt x="167" y="444"/>
                    <a:pt x="149" y="429"/>
                    <a:pt x="147" y="400"/>
                  </a:cubicBezTo>
                  <a:cubicBezTo>
                    <a:pt x="147" y="400"/>
                    <a:pt x="147" y="370"/>
                    <a:pt x="177" y="341"/>
                  </a:cubicBezTo>
                  <a:close/>
                  <a:moveTo>
                    <a:pt x="262" y="629"/>
                  </a:moveTo>
                  <a:cubicBezTo>
                    <a:pt x="264" y="629"/>
                    <a:pt x="266" y="630"/>
                    <a:pt x="269" y="630"/>
                  </a:cubicBezTo>
                  <a:cubicBezTo>
                    <a:pt x="280" y="630"/>
                    <a:pt x="280" y="630"/>
                    <a:pt x="280" y="630"/>
                  </a:cubicBezTo>
                  <a:cubicBezTo>
                    <a:pt x="285" y="630"/>
                    <a:pt x="290" y="628"/>
                    <a:pt x="293" y="627"/>
                  </a:cubicBezTo>
                  <a:cubicBezTo>
                    <a:pt x="288" y="641"/>
                    <a:pt x="282" y="660"/>
                    <a:pt x="277" y="666"/>
                  </a:cubicBezTo>
                  <a:cubicBezTo>
                    <a:pt x="273" y="661"/>
                    <a:pt x="268" y="642"/>
                    <a:pt x="262" y="629"/>
                  </a:cubicBezTo>
                  <a:close/>
                  <a:moveTo>
                    <a:pt x="267" y="671"/>
                  </a:moveTo>
                  <a:cubicBezTo>
                    <a:pt x="266" y="672"/>
                    <a:pt x="266" y="674"/>
                    <a:pt x="265" y="677"/>
                  </a:cubicBezTo>
                  <a:cubicBezTo>
                    <a:pt x="247" y="679"/>
                    <a:pt x="210" y="646"/>
                    <a:pt x="189" y="621"/>
                  </a:cubicBezTo>
                  <a:cubicBezTo>
                    <a:pt x="194" y="614"/>
                    <a:pt x="199" y="604"/>
                    <a:pt x="204" y="592"/>
                  </a:cubicBezTo>
                  <a:cubicBezTo>
                    <a:pt x="241" y="618"/>
                    <a:pt x="241" y="618"/>
                    <a:pt x="241" y="618"/>
                  </a:cubicBezTo>
                  <a:cubicBezTo>
                    <a:pt x="241" y="619"/>
                    <a:pt x="241" y="619"/>
                    <a:pt x="241" y="619"/>
                  </a:cubicBezTo>
                  <a:cubicBezTo>
                    <a:pt x="245" y="629"/>
                    <a:pt x="256" y="657"/>
                    <a:pt x="267" y="671"/>
                  </a:cubicBezTo>
                  <a:close/>
                  <a:moveTo>
                    <a:pt x="314" y="619"/>
                  </a:moveTo>
                  <a:cubicBezTo>
                    <a:pt x="315" y="613"/>
                    <a:pt x="315" y="613"/>
                    <a:pt x="315" y="613"/>
                  </a:cubicBezTo>
                  <a:cubicBezTo>
                    <a:pt x="345" y="592"/>
                    <a:pt x="345" y="592"/>
                    <a:pt x="345" y="592"/>
                  </a:cubicBezTo>
                  <a:cubicBezTo>
                    <a:pt x="350" y="607"/>
                    <a:pt x="357" y="617"/>
                    <a:pt x="362" y="625"/>
                  </a:cubicBezTo>
                  <a:cubicBezTo>
                    <a:pt x="341" y="649"/>
                    <a:pt x="307" y="679"/>
                    <a:pt x="290" y="677"/>
                  </a:cubicBezTo>
                  <a:cubicBezTo>
                    <a:pt x="289" y="674"/>
                    <a:pt x="288" y="672"/>
                    <a:pt x="288" y="671"/>
                  </a:cubicBezTo>
                  <a:cubicBezTo>
                    <a:pt x="299" y="657"/>
                    <a:pt x="310" y="629"/>
                    <a:pt x="314" y="619"/>
                  </a:cubicBezTo>
                  <a:close/>
                  <a:moveTo>
                    <a:pt x="141" y="813"/>
                  </a:moveTo>
                  <a:cubicBezTo>
                    <a:pt x="135" y="806"/>
                    <a:pt x="129" y="799"/>
                    <a:pt x="123" y="792"/>
                  </a:cubicBezTo>
                  <a:cubicBezTo>
                    <a:pt x="125" y="784"/>
                    <a:pt x="128" y="776"/>
                    <a:pt x="133" y="768"/>
                  </a:cubicBezTo>
                  <a:cubicBezTo>
                    <a:pt x="139" y="757"/>
                    <a:pt x="139" y="757"/>
                    <a:pt x="139" y="757"/>
                  </a:cubicBezTo>
                  <a:cubicBezTo>
                    <a:pt x="139" y="757"/>
                    <a:pt x="149" y="730"/>
                    <a:pt x="126" y="753"/>
                  </a:cubicBezTo>
                  <a:cubicBezTo>
                    <a:pt x="126" y="753"/>
                    <a:pt x="118" y="761"/>
                    <a:pt x="109" y="774"/>
                  </a:cubicBezTo>
                  <a:cubicBezTo>
                    <a:pt x="90" y="748"/>
                    <a:pt x="73" y="719"/>
                    <a:pt x="59" y="689"/>
                  </a:cubicBezTo>
                  <a:cubicBezTo>
                    <a:pt x="73" y="679"/>
                    <a:pt x="104" y="661"/>
                    <a:pt x="157" y="649"/>
                  </a:cubicBezTo>
                  <a:cubicBezTo>
                    <a:pt x="157" y="649"/>
                    <a:pt x="166" y="647"/>
                    <a:pt x="179" y="634"/>
                  </a:cubicBezTo>
                  <a:cubicBezTo>
                    <a:pt x="194" y="651"/>
                    <a:pt x="232" y="690"/>
                    <a:pt x="261" y="693"/>
                  </a:cubicBezTo>
                  <a:cubicBezTo>
                    <a:pt x="251" y="732"/>
                    <a:pt x="243" y="796"/>
                    <a:pt x="241" y="813"/>
                  </a:cubicBezTo>
                  <a:lnTo>
                    <a:pt x="141" y="813"/>
                  </a:lnTo>
                  <a:close/>
                  <a:moveTo>
                    <a:pt x="257" y="813"/>
                  </a:moveTo>
                  <a:cubicBezTo>
                    <a:pt x="262" y="773"/>
                    <a:pt x="270" y="708"/>
                    <a:pt x="277" y="680"/>
                  </a:cubicBezTo>
                  <a:cubicBezTo>
                    <a:pt x="284" y="708"/>
                    <a:pt x="293" y="773"/>
                    <a:pt x="298" y="813"/>
                  </a:cubicBezTo>
                  <a:lnTo>
                    <a:pt x="257" y="813"/>
                  </a:lnTo>
                  <a:close/>
                  <a:moveTo>
                    <a:pt x="314" y="813"/>
                  </a:moveTo>
                  <a:cubicBezTo>
                    <a:pt x="312" y="796"/>
                    <a:pt x="303" y="732"/>
                    <a:pt x="294" y="693"/>
                  </a:cubicBezTo>
                  <a:cubicBezTo>
                    <a:pt x="321" y="690"/>
                    <a:pt x="356" y="656"/>
                    <a:pt x="373" y="637"/>
                  </a:cubicBezTo>
                  <a:cubicBezTo>
                    <a:pt x="384" y="647"/>
                    <a:pt x="392" y="649"/>
                    <a:pt x="392" y="649"/>
                  </a:cubicBezTo>
                  <a:cubicBezTo>
                    <a:pt x="489" y="666"/>
                    <a:pt x="467" y="741"/>
                    <a:pt x="467" y="741"/>
                  </a:cubicBezTo>
                  <a:cubicBezTo>
                    <a:pt x="447" y="782"/>
                    <a:pt x="447" y="782"/>
                    <a:pt x="447" y="782"/>
                  </a:cubicBezTo>
                  <a:cubicBezTo>
                    <a:pt x="450" y="813"/>
                    <a:pt x="450" y="813"/>
                    <a:pt x="450" y="813"/>
                  </a:cubicBezTo>
                  <a:lnTo>
                    <a:pt x="314" y="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22" name="Picture 2" descr="\\SFP\Work\White_Whale\3-22036_Kuleen_Bharadwaj\PPT\3_PlatformVision_Kuleen\SFP_Art\Plane Slide\man_tie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934" y="4871157"/>
            <a:ext cx="611001" cy="86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\\SFP\Work\White_Whale\3-22036_Kuleen_Bharadwaj\PPT\3_PlatformVision_Kuleen\SFP_Art\Plane Slide\mon_notie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28" y="4430160"/>
            <a:ext cx="615559" cy="86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603" y="4612965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0893" y="2197732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156" y="1721558"/>
            <a:ext cx="1292844" cy="103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194" y="4836984"/>
            <a:ext cx="865591" cy="10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217" y="4793191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758" y="4831029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140" y="5090521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066" y="5057631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\\SFP\Work\White_Whale\3-22036_Kuleen_Bharadwaj\PPT\3_PlatformVision_Kuleen\SFP_Art\Plane Slide\woman.png" title="Developer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914" y="5140754"/>
            <a:ext cx="621912" cy="86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itle 1"/>
          <p:cNvSpPr txBox="1">
            <a:spLocks/>
          </p:cNvSpPr>
          <p:nvPr/>
        </p:nvSpPr>
        <p:spPr>
          <a:xfrm>
            <a:off x="265011" y="1073531"/>
            <a:ext cx="8544918" cy="6352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 smtClean="0"/>
              <a:t>Klasyczny projekt </a:t>
            </a:r>
            <a:r>
              <a:rPr lang="en-US" sz="3200" dirty="0" smtClean="0"/>
              <a:t>Business Intelligence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800" dirty="0" smtClean="0"/>
              <a:t>Według Matta Massona i </a:t>
            </a:r>
            <a:r>
              <a:rPr lang="pl-PL" sz="2800" dirty="0" err="1" smtClean="0"/>
              <a:t>Matthew</a:t>
            </a:r>
            <a:r>
              <a:rPr lang="pl-PL" sz="2800" dirty="0" smtClean="0"/>
              <a:t> </a:t>
            </a:r>
            <a:r>
              <a:rPr lang="pl-PL" sz="2800" dirty="0" err="1" smtClean="0"/>
              <a:t>Roche’a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 </a:t>
            </a:r>
            <a:endParaRPr lang="en-US" sz="3200" dirty="0"/>
          </a:p>
        </p:txBody>
      </p:sp>
      <p:grpSp>
        <p:nvGrpSpPr>
          <p:cNvPr id="34" name="Group 13"/>
          <p:cNvGrpSpPr>
            <a:grpSpLocks noChangeAspect="1"/>
          </p:cNvGrpSpPr>
          <p:nvPr/>
        </p:nvGrpSpPr>
        <p:grpSpPr>
          <a:xfrm>
            <a:off x="1158646" y="2237547"/>
            <a:ext cx="704059" cy="821459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35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16"/>
          <p:cNvGrpSpPr>
            <a:grpSpLocks noChangeAspect="1"/>
          </p:cNvGrpSpPr>
          <p:nvPr/>
        </p:nvGrpSpPr>
        <p:grpSpPr>
          <a:xfrm>
            <a:off x="1140974" y="3414740"/>
            <a:ext cx="704059" cy="821459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38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23"/>
          <p:cNvGrpSpPr>
            <a:grpSpLocks noChangeAspect="1"/>
          </p:cNvGrpSpPr>
          <p:nvPr/>
        </p:nvGrpSpPr>
        <p:grpSpPr>
          <a:xfrm>
            <a:off x="1157130" y="4681322"/>
            <a:ext cx="704059" cy="821459"/>
            <a:chOff x="377825" y="1184276"/>
            <a:chExt cx="1020763" cy="1325563"/>
          </a:xfrm>
          <a:solidFill>
            <a:srgbClr val="C00000"/>
          </a:solidFill>
        </p:grpSpPr>
        <p:sp>
          <p:nvSpPr>
            <p:cNvPr id="41" name="Oval 122"/>
            <p:cNvSpPr>
              <a:spLocks noChangeArrowheads="1"/>
            </p:cNvSpPr>
            <p:nvPr/>
          </p:nvSpPr>
          <p:spPr bwMode="auto">
            <a:xfrm>
              <a:off x="395288" y="1184276"/>
              <a:ext cx="985838" cy="187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3"/>
            <p:cNvSpPr>
              <a:spLocks noEditPoints="1"/>
            </p:cNvSpPr>
            <p:nvPr/>
          </p:nvSpPr>
          <p:spPr bwMode="auto">
            <a:xfrm>
              <a:off x="377825" y="1314451"/>
              <a:ext cx="1020763" cy="1195388"/>
            </a:xfrm>
            <a:custGeom>
              <a:avLst/>
              <a:gdLst>
                <a:gd name="T0" fmla="*/ 480 w 480"/>
                <a:gd name="T1" fmla="*/ 135 h 562"/>
                <a:gd name="T2" fmla="*/ 480 w 480"/>
                <a:gd name="T3" fmla="*/ 0 h 562"/>
                <a:gd name="T4" fmla="*/ 240 w 480"/>
                <a:gd name="T5" fmla="*/ 43 h 562"/>
                <a:gd name="T6" fmla="*/ 0 w 480"/>
                <a:gd name="T7" fmla="*/ 0 h 562"/>
                <a:gd name="T8" fmla="*/ 0 w 480"/>
                <a:gd name="T9" fmla="*/ 135 h 562"/>
                <a:gd name="T10" fmla="*/ 15 w 480"/>
                <a:gd name="T11" fmla="*/ 153 h 562"/>
                <a:gd name="T12" fmla="*/ 0 w 480"/>
                <a:gd name="T13" fmla="*/ 170 h 562"/>
                <a:gd name="T14" fmla="*/ 0 w 480"/>
                <a:gd name="T15" fmla="*/ 322 h 562"/>
                <a:gd name="T16" fmla="*/ 15 w 480"/>
                <a:gd name="T17" fmla="*/ 340 h 562"/>
                <a:gd name="T18" fmla="*/ 0 w 480"/>
                <a:gd name="T19" fmla="*/ 358 h 562"/>
                <a:gd name="T20" fmla="*/ 0 w 480"/>
                <a:gd name="T21" fmla="*/ 510 h 562"/>
                <a:gd name="T22" fmla="*/ 240 w 480"/>
                <a:gd name="T23" fmla="*/ 562 h 562"/>
                <a:gd name="T24" fmla="*/ 480 w 480"/>
                <a:gd name="T25" fmla="*/ 510 h 562"/>
                <a:gd name="T26" fmla="*/ 480 w 480"/>
                <a:gd name="T27" fmla="*/ 358 h 562"/>
                <a:gd name="T28" fmla="*/ 466 w 480"/>
                <a:gd name="T29" fmla="*/ 340 h 562"/>
                <a:gd name="T30" fmla="*/ 480 w 480"/>
                <a:gd name="T31" fmla="*/ 322 h 562"/>
                <a:gd name="T32" fmla="*/ 480 w 480"/>
                <a:gd name="T33" fmla="*/ 170 h 562"/>
                <a:gd name="T34" fmla="*/ 466 w 480"/>
                <a:gd name="T35" fmla="*/ 153 h 562"/>
                <a:gd name="T36" fmla="*/ 480 w 480"/>
                <a:gd name="T37" fmla="*/ 135 h 562"/>
                <a:gd name="T38" fmla="*/ 458 w 480"/>
                <a:gd name="T39" fmla="*/ 352 h 562"/>
                <a:gd name="T40" fmla="*/ 240 w 480"/>
                <a:gd name="T41" fmla="*/ 380 h 562"/>
                <a:gd name="T42" fmla="*/ 23 w 480"/>
                <a:gd name="T43" fmla="*/ 352 h 562"/>
                <a:gd name="T44" fmla="*/ 23 w 480"/>
                <a:gd name="T45" fmla="*/ 333 h 562"/>
                <a:gd name="T46" fmla="*/ 240 w 480"/>
                <a:gd name="T47" fmla="*/ 361 h 562"/>
                <a:gd name="T48" fmla="*/ 458 w 480"/>
                <a:gd name="T49" fmla="*/ 333 h 562"/>
                <a:gd name="T50" fmla="*/ 458 w 480"/>
                <a:gd name="T51" fmla="*/ 352 h 562"/>
                <a:gd name="T52" fmla="*/ 458 w 480"/>
                <a:gd name="T53" fmla="*/ 166 h 562"/>
                <a:gd name="T54" fmla="*/ 240 w 480"/>
                <a:gd name="T55" fmla="*/ 195 h 562"/>
                <a:gd name="T56" fmla="*/ 23 w 480"/>
                <a:gd name="T57" fmla="*/ 166 h 562"/>
                <a:gd name="T58" fmla="*/ 23 w 480"/>
                <a:gd name="T59" fmla="*/ 147 h 562"/>
                <a:gd name="T60" fmla="*/ 240 w 480"/>
                <a:gd name="T61" fmla="*/ 176 h 562"/>
                <a:gd name="T62" fmla="*/ 458 w 480"/>
                <a:gd name="T63" fmla="*/ 147 h 562"/>
                <a:gd name="T64" fmla="*/ 458 w 480"/>
                <a:gd name="T65" fmla="*/ 166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80" h="562">
                  <a:moveTo>
                    <a:pt x="480" y="135"/>
                  </a:moveTo>
                  <a:cubicBezTo>
                    <a:pt x="480" y="0"/>
                    <a:pt x="480" y="0"/>
                    <a:pt x="480" y="0"/>
                  </a:cubicBezTo>
                  <a:cubicBezTo>
                    <a:pt x="448" y="31"/>
                    <a:pt x="326" y="43"/>
                    <a:pt x="240" y="43"/>
                  </a:cubicBezTo>
                  <a:cubicBezTo>
                    <a:pt x="154" y="43"/>
                    <a:pt x="32" y="31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41"/>
                    <a:pt x="5" y="147"/>
                    <a:pt x="15" y="153"/>
                  </a:cubicBezTo>
                  <a:cubicBezTo>
                    <a:pt x="5" y="158"/>
                    <a:pt x="0" y="164"/>
                    <a:pt x="0" y="170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9"/>
                    <a:pt x="5" y="335"/>
                    <a:pt x="15" y="340"/>
                  </a:cubicBezTo>
                  <a:cubicBezTo>
                    <a:pt x="5" y="346"/>
                    <a:pt x="0" y="351"/>
                    <a:pt x="0" y="358"/>
                  </a:cubicBezTo>
                  <a:cubicBezTo>
                    <a:pt x="0" y="510"/>
                    <a:pt x="0" y="510"/>
                    <a:pt x="0" y="510"/>
                  </a:cubicBezTo>
                  <a:cubicBezTo>
                    <a:pt x="0" y="538"/>
                    <a:pt x="108" y="562"/>
                    <a:pt x="240" y="562"/>
                  </a:cubicBezTo>
                  <a:cubicBezTo>
                    <a:pt x="373" y="562"/>
                    <a:pt x="480" y="538"/>
                    <a:pt x="480" y="510"/>
                  </a:cubicBezTo>
                  <a:cubicBezTo>
                    <a:pt x="480" y="358"/>
                    <a:pt x="480" y="358"/>
                    <a:pt x="480" y="358"/>
                  </a:cubicBezTo>
                  <a:cubicBezTo>
                    <a:pt x="480" y="351"/>
                    <a:pt x="475" y="346"/>
                    <a:pt x="466" y="340"/>
                  </a:cubicBezTo>
                  <a:cubicBezTo>
                    <a:pt x="475" y="335"/>
                    <a:pt x="480" y="329"/>
                    <a:pt x="480" y="322"/>
                  </a:cubicBezTo>
                  <a:cubicBezTo>
                    <a:pt x="480" y="170"/>
                    <a:pt x="480" y="170"/>
                    <a:pt x="480" y="170"/>
                  </a:cubicBezTo>
                  <a:cubicBezTo>
                    <a:pt x="480" y="164"/>
                    <a:pt x="475" y="158"/>
                    <a:pt x="466" y="153"/>
                  </a:cubicBezTo>
                  <a:cubicBezTo>
                    <a:pt x="475" y="147"/>
                    <a:pt x="480" y="141"/>
                    <a:pt x="480" y="135"/>
                  </a:cubicBezTo>
                  <a:close/>
                  <a:moveTo>
                    <a:pt x="458" y="352"/>
                  </a:moveTo>
                  <a:cubicBezTo>
                    <a:pt x="458" y="368"/>
                    <a:pt x="361" y="380"/>
                    <a:pt x="240" y="380"/>
                  </a:cubicBezTo>
                  <a:cubicBezTo>
                    <a:pt x="120" y="380"/>
                    <a:pt x="23" y="368"/>
                    <a:pt x="23" y="352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3" y="349"/>
                    <a:pt x="120" y="361"/>
                    <a:pt x="240" y="361"/>
                  </a:cubicBezTo>
                  <a:cubicBezTo>
                    <a:pt x="361" y="361"/>
                    <a:pt x="458" y="349"/>
                    <a:pt x="458" y="333"/>
                  </a:cubicBezTo>
                  <a:lnTo>
                    <a:pt x="458" y="352"/>
                  </a:lnTo>
                  <a:close/>
                  <a:moveTo>
                    <a:pt x="458" y="166"/>
                  </a:moveTo>
                  <a:cubicBezTo>
                    <a:pt x="458" y="182"/>
                    <a:pt x="361" y="195"/>
                    <a:pt x="240" y="195"/>
                  </a:cubicBezTo>
                  <a:cubicBezTo>
                    <a:pt x="120" y="195"/>
                    <a:pt x="23" y="182"/>
                    <a:pt x="23" y="166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3" y="163"/>
                    <a:pt x="120" y="176"/>
                    <a:pt x="240" y="176"/>
                  </a:cubicBezTo>
                  <a:cubicBezTo>
                    <a:pt x="361" y="176"/>
                    <a:pt x="458" y="163"/>
                    <a:pt x="458" y="147"/>
                  </a:cubicBezTo>
                  <a:lnTo>
                    <a:pt x="458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Right Arrow 31"/>
          <p:cNvSpPr/>
          <p:nvPr/>
        </p:nvSpPr>
        <p:spPr>
          <a:xfrm rot="1354991">
            <a:off x="2262047" y="3037411"/>
            <a:ext cx="593846" cy="197282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33"/>
          <p:cNvSpPr/>
          <p:nvPr/>
        </p:nvSpPr>
        <p:spPr>
          <a:xfrm>
            <a:off x="2228681" y="3748604"/>
            <a:ext cx="593846" cy="197282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4"/>
          <p:cNvSpPr/>
          <p:nvPr/>
        </p:nvSpPr>
        <p:spPr>
          <a:xfrm rot="19751463">
            <a:off x="2318608" y="4555965"/>
            <a:ext cx="593846" cy="197282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32"/>
          <p:cNvSpPr/>
          <p:nvPr/>
        </p:nvSpPr>
        <p:spPr>
          <a:xfrm>
            <a:off x="4537764" y="3732066"/>
            <a:ext cx="593846" cy="197282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35"/>
          <p:cNvSpPr/>
          <p:nvPr/>
        </p:nvSpPr>
        <p:spPr>
          <a:xfrm>
            <a:off x="6652088" y="3748603"/>
            <a:ext cx="593846" cy="197282"/>
          </a:xfrm>
          <a:prstGeom prst="rightArrow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2"/>
          <p:cNvGrpSpPr/>
          <p:nvPr/>
        </p:nvGrpSpPr>
        <p:grpSpPr>
          <a:xfrm>
            <a:off x="2732096" y="3132767"/>
            <a:ext cx="1755493" cy="1521839"/>
            <a:chOff x="2882304" y="2910979"/>
            <a:chExt cx="2354084" cy="2354084"/>
          </a:xfrm>
          <a:solidFill>
            <a:srgbClr val="C00000"/>
          </a:solidFill>
        </p:grpSpPr>
        <p:sp>
          <p:nvSpPr>
            <p:cNvPr id="49" name="Freeform 4"/>
            <p:cNvSpPr/>
            <p:nvPr/>
          </p:nvSpPr>
          <p:spPr>
            <a:xfrm>
              <a:off x="3305925" y="3214609"/>
              <a:ext cx="1913890" cy="1913890"/>
            </a:xfrm>
            <a:custGeom>
              <a:avLst/>
              <a:gdLst>
                <a:gd name="connsiteX0" fmla="*/ 1358487 w 1913890"/>
                <a:gd name="connsiteY0" fmla="*/ 305148 h 1913890"/>
                <a:gd name="connsiteX1" fmla="*/ 1507358 w 1913890"/>
                <a:gd name="connsiteY1" fmla="*/ 180224 h 1913890"/>
                <a:gd name="connsiteX2" fmla="*/ 1626288 w 1913890"/>
                <a:gd name="connsiteY2" fmla="*/ 280018 h 1913890"/>
                <a:gd name="connsiteX3" fmla="*/ 1529113 w 1913890"/>
                <a:gd name="connsiteY3" fmla="*/ 448320 h 1913890"/>
                <a:gd name="connsiteX4" fmla="*/ 1683512 w 1913890"/>
                <a:gd name="connsiteY4" fmla="*/ 715746 h 1913890"/>
                <a:gd name="connsiteX5" fmla="*/ 1877852 w 1913890"/>
                <a:gd name="connsiteY5" fmla="*/ 715741 h 1913890"/>
                <a:gd name="connsiteX6" fmla="*/ 1904811 w 1913890"/>
                <a:gd name="connsiteY6" fmla="*/ 868634 h 1913890"/>
                <a:gd name="connsiteX7" fmla="*/ 1722189 w 1913890"/>
                <a:gd name="connsiteY7" fmla="*/ 935098 h 1913890"/>
                <a:gd name="connsiteX8" fmla="*/ 1668567 w 1913890"/>
                <a:gd name="connsiteY8" fmla="*/ 1239204 h 1913890"/>
                <a:gd name="connsiteX9" fmla="*/ 1817444 w 1913890"/>
                <a:gd name="connsiteY9" fmla="*/ 1364119 h 1913890"/>
                <a:gd name="connsiteX10" fmla="*/ 1739818 w 1913890"/>
                <a:gd name="connsiteY10" fmla="*/ 1498572 h 1913890"/>
                <a:gd name="connsiteX11" fmla="*/ 1557199 w 1913890"/>
                <a:gd name="connsiteY11" fmla="*/ 1432099 h 1913890"/>
                <a:gd name="connsiteX12" fmla="*/ 1320647 w 1913890"/>
                <a:gd name="connsiteY12" fmla="*/ 1630590 h 1913890"/>
                <a:gd name="connsiteX13" fmla="*/ 1354399 w 1913890"/>
                <a:gd name="connsiteY13" fmla="*/ 1821977 h 1913890"/>
                <a:gd name="connsiteX14" fmla="*/ 1208509 w 1913890"/>
                <a:gd name="connsiteY14" fmla="*/ 1875076 h 1913890"/>
                <a:gd name="connsiteX15" fmla="*/ 1111344 w 1913890"/>
                <a:gd name="connsiteY15" fmla="*/ 1706770 h 1913890"/>
                <a:gd name="connsiteX16" fmla="*/ 802547 w 1913890"/>
                <a:gd name="connsiteY16" fmla="*/ 1706770 h 1913890"/>
                <a:gd name="connsiteX17" fmla="*/ 705381 w 1913890"/>
                <a:gd name="connsiteY17" fmla="*/ 1875076 h 1913890"/>
                <a:gd name="connsiteX18" fmla="*/ 559491 w 1913890"/>
                <a:gd name="connsiteY18" fmla="*/ 1821977 h 1913890"/>
                <a:gd name="connsiteX19" fmla="*/ 593243 w 1913890"/>
                <a:gd name="connsiteY19" fmla="*/ 1630590 h 1913890"/>
                <a:gd name="connsiteX20" fmla="*/ 356691 w 1913890"/>
                <a:gd name="connsiteY20" fmla="*/ 1432099 h 1913890"/>
                <a:gd name="connsiteX21" fmla="*/ 174072 w 1913890"/>
                <a:gd name="connsiteY21" fmla="*/ 1498572 h 1913890"/>
                <a:gd name="connsiteX22" fmla="*/ 96446 w 1913890"/>
                <a:gd name="connsiteY22" fmla="*/ 1364119 h 1913890"/>
                <a:gd name="connsiteX23" fmla="*/ 245323 w 1913890"/>
                <a:gd name="connsiteY23" fmla="*/ 1239204 h 1913890"/>
                <a:gd name="connsiteX24" fmla="*/ 191701 w 1913890"/>
                <a:gd name="connsiteY24" fmla="*/ 935098 h 1913890"/>
                <a:gd name="connsiteX25" fmla="*/ 9079 w 1913890"/>
                <a:gd name="connsiteY25" fmla="*/ 868634 h 1913890"/>
                <a:gd name="connsiteX26" fmla="*/ 36038 w 1913890"/>
                <a:gd name="connsiteY26" fmla="*/ 715741 h 1913890"/>
                <a:gd name="connsiteX27" fmla="*/ 230378 w 1913890"/>
                <a:gd name="connsiteY27" fmla="*/ 715746 h 1913890"/>
                <a:gd name="connsiteX28" fmla="*/ 384776 w 1913890"/>
                <a:gd name="connsiteY28" fmla="*/ 448320 h 1913890"/>
                <a:gd name="connsiteX29" fmla="*/ 287602 w 1913890"/>
                <a:gd name="connsiteY29" fmla="*/ 280018 h 1913890"/>
                <a:gd name="connsiteX30" fmla="*/ 406532 w 1913890"/>
                <a:gd name="connsiteY30" fmla="*/ 180224 h 1913890"/>
                <a:gd name="connsiteX31" fmla="*/ 555403 w 1913890"/>
                <a:gd name="connsiteY31" fmla="*/ 305148 h 1913890"/>
                <a:gd name="connsiteX32" fmla="*/ 845577 w 1913890"/>
                <a:gd name="connsiteY32" fmla="*/ 199533 h 1913890"/>
                <a:gd name="connsiteX33" fmla="*/ 879319 w 1913890"/>
                <a:gd name="connsiteY33" fmla="*/ 8144 h 1913890"/>
                <a:gd name="connsiteX34" fmla="*/ 1034571 w 1913890"/>
                <a:gd name="connsiteY34" fmla="*/ 8144 h 1913890"/>
                <a:gd name="connsiteX35" fmla="*/ 1068313 w 1913890"/>
                <a:gd name="connsiteY35" fmla="*/ 199533 h 1913890"/>
                <a:gd name="connsiteX36" fmla="*/ 1358487 w 1913890"/>
                <a:gd name="connsiteY36" fmla="*/ 305148 h 191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913890" h="1913890">
                  <a:moveTo>
                    <a:pt x="1358487" y="305148"/>
                  </a:moveTo>
                  <a:lnTo>
                    <a:pt x="1507358" y="180224"/>
                  </a:lnTo>
                  <a:lnTo>
                    <a:pt x="1626288" y="280018"/>
                  </a:lnTo>
                  <a:lnTo>
                    <a:pt x="1529113" y="448320"/>
                  </a:lnTo>
                  <a:cubicBezTo>
                    <a:pt x="1598210" y="526049"/>
                    <a:pt x="1650745" y="617042"/>
                    <a:pt x="1683512" y="715746"/>
                  </a:cubicBezTo>
                  <a:lnTo>
                    <a:pt x="1877852" y="715741"/>
                  </a:lnTo>
                  <a:lnTo>
                    <a:pt x="1904811" y="868634"/>
                  </a:lnTo>
                  <a:lnTo>
                    <a:pt x="1722189" y="935098"/>
                  </a:lnTo>
                  <a:cubicBezTo>
                    <a:pt x="1725157" y="1039057"/>
                    <a:pt x="1706912" y="1142530"/>
                    <a:pt x="1668567" y="1239204"/>
                  </a:cubicBezTo>
                  <a:lnTo>
                    <a:pt x="1817444" y="1364119"/>
                  </a:lnTo>
                  <a:lnTo>
                    <a:pt x="1739818" y="1498572"/>
                  </a:lnTo>
                  <a:lnTo>
                    <a:pt x="1557199" y="1432099"/>
                  </a:lnTo>
                  <a:cubicBezTo>
                    <a:pt x="1492649" y="1513644"/>
                    <a:pt x="1412161" y="1581181"/>
                    <a:pt x="1320647" y="1630590"/>
                  </a:cubicBezTo>
                  <a:lnTo>
                    <a:pt x="1354399" y="1821977"/>
                  </a:lnTo>
                  <a:lnTo>
                    <a:pt x="1208509" y="1875076"/>
                  </a:lnTo>
                  <a:lnTo>
                    <a:pt x="1111344" y="1706770"/>
                  </a:lnTo>
                  <a:cubicBezTo>
                    <a:pt x="1009480" y="1727745"/>
                    <a:pt x="904411" y="1727745"/>
                    <a:pt x="802547" y="1706770"/>
                  </a:cubicBezTo>
                  <a:lnTo>
                    <a:pt x="705381" y="1875076"/>
                  </a:lnTo>
                  <a:lnTo>
                    <a:pt x="559491" y="1821977"/>
                  </a:lnTo>
                  <a:lnTo>
                    <a:pt x="593243" y="1630590"/>
                  </a:lnTo>
                  <a:cubicBezTo>
                    <a:pt x="501728" y="1581181"/>
                    <a:pt x="421240" y="1513644"/>
                    <a:pt x="356691" y="1432099"/>
                  </a:cubicBezTo>
                  <a:lnTo>
                    <a:pt x="174072" y="1498572"/>
                  </a:lnTo>
                  <a:lnTo>
                    <a:pt x="96446" y="1364119"/>
                  </a:lnTo>
                  <a:lnTo>
                    <a:pt x="245323" y="1239204"/>
                  </a:lnTo>
                  <a:cubicBezTo>
                    <a:pt x="206978" y="1142530"/>
                    <a:pt x="188733" y="1039057"/>
                    <a:pt x="191701" y="935098"/>
                  </a:cubicBezTo>
                  <a:lnTo>
                    <a:pt x="9079" y="868634"/>
                  </a:lnTo>
                  <a:lnTo>
                    <a:pt x="36038" y="715741"/>
                  </a:lnTo>
                  <a:lnTo>
                    <a:pt x="230378" y="715746"/>
                  </a:lnTo>
                  <a:cubicBezTo>
                    <a:pt x="263145" y="617042"/>
                    <a:pt x="315680" y="526049"/>
                    <a:pt x="384776" y="448320"/>
                  </a:cubicBezTo>
                  <a:lnTo>
                    <a:pt x="287602" y="280018"/>
                  </a:lnTo>
                  <a:lnTo>
                    <a:pt x="406532" y="180224"/>
                  </a:lnTo>
                  <a:lnTo>
                    <a:pt x="555403" y="305148"/>
                  </a:lnTo>
                  <a:cubicBezTo>
                    <a:pt x="643950" y="250598"/>
                    <a:pt x="742683" y="214663"/>
                    <a:pt x="845577" y="199533"/>
                  </a:cubicBezTo>
                  <a:lnTo>
                    <a:pt x="879319" y="8144"/>
                  </a:lnTo>
                  <a:lnTo>
                    <a:pt x="1034571" y="8144"/>
                  </a:lnTo>
                  <a:lnTo>
                    <a:pt x="1068313" y="199533"/>
                  </a:lnTo>
                  <a:cubicBezTo>
                    <a:pt x="1171208" y="214662"/>
                    <a:pt x="1269941" y="250598"/>
                    <a:pt x="1358487" y="305148"/>
                  </a:cubicBez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117" tIns="501660" rIns="438117" bIns="535131" numCol="1" spcCol="1270" anchor="ctr" anchorCtr="0">
              <a:noAutofit/>
            </a:bodyPr>
            <a:lstStyle/>
            <a:p>
              <a:pPr lvl="0" algn="ctr" defTabSz="1866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70%</a:t>
              </a:r>
              <a:endParaRPr lang="en-US" sz="3200" kern="1200" dirty="0"/>
            </a:p>
          </p:txBody>
        </p:sp>
        <p:sp>
          <p:nvSpPr>
            <p:cNvPr id="50" name="Circular Arrow 5"/>
            <p:cNvSpPr/>
            <p:nvPr/>
          </p:nvSpPr>
          <p:spPr>
            <a:xfrm>
              <a:off x="2882304" y="2910979"/>
              <a:ext cx="2354084" cy="2354084"/>
            </a:xfrm>
            <a:prstGeom prst="circularArrow">
              <a:avLst>
                <a:gd name="adj1" fmla="val 4878"/>
                <a:gd name="adj2" fmla="val 312630"/>
                <a:gd name="adj3" fmla="val 3083532"/>
                <a:gd name="adj4" fmla="val 15303757"/>
                <a:gd name="adj5" fmla="val 5691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418262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79512" y="1464095"/>
            <a:ext cx="2558211" cy="5023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C00000"/>
                </a:solidFill>
              </a:rPr>
              <a:t>Pozwalają przygotować dokładne i wiarygodne dane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C00000"/>
                </a:solidFill>
              </a:rPr>
              <a:t>Automatyzują import i eksport danych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C00000"/>
                </a:solidFill>
              </a:rPr>
              <a:t>Ułatwiają centralne zarządzanie danymi   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635306"/>
            <a:ext cx="8947963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Rozwiązanie – usługi EIM serwera SQL 2012</a:t>
            </a:r>
            <a:endParaRPr lang="pl-PL" dirty="0"/>
          </a:p>
        </p:txBody>
      </p:sp>
      <p:cxnSp>
        <p:nvCxnSpPr>
          <p:cNvPr id="8" name="Straight Connector 11"/>
          <p:cNvCxnSpPr/>
          <p:nvPr/>
        </p:nvCxnSpPr>
        <p:spPr>
          <a:xfrm flipH="1">
            <a:off x="5992658" y="5085324"/>
            <a:ext cx="0" cy="27432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63500" algn="ctr" rotWithShape="0">
              <a:schemeClr val="tx1">
                <a:alpha val="64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5"/>
          <p:cNvSpPr/>
          <p:nvPr/>
        </p:nvSpPr>
        <p:spPr bwMode="auto">
          <a:xfrm>
            <a:off x="3546326" y="3218151"/>
            <a:ext cx="1583819" cy="308610"/>
          </a:xfrm>
          <a:custGeom>
            <a:avLst/>
            <a:gdLst>
              <a:gd name="connsiteX0" fmla="*/ 708660 w 708660"/>
              <a:gd name="connsiteY0" fmla="*/ 308610 h 308610"/>
              <a:gd name="connsiteX1" fmla="*/ 0 w 708660"/>
              <a:gd name="connsiteY1" fmla="*/ 308610 h 308610"/>
              <a:gd name="connsiteX2" fmla="*/ 0 w 708660"/>
              <a:gd name="connsiteY2" fmla="*/ 0 h 30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660" h="308610">
                <a:moveTo>
                  <a:pt x="708660" y="308610"/>
                </a:moveTo>
                <a:lnTo>
                  <a:pt x="0" y="308610"/>
                </a:lnTo>
                <a:lnTo>
                  <a:pt x="0" y="0"/>
                </a:lnTo>
              </a:path>
            </a:pathLst>
          </a:custGeom>
          <a:ln w="38100">
            <a:solidFill>
              <a:srgbClr val="C00000"/>
            </a:solidFill>
          </a:ln>
          <a:effectLst>
            <a:outerShdw blurRad="63500" algn="ctr" rotWithShape="0">
              <a:schemeClr val="tx1">
                <a:alpha val="64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Freeform 61"/>
          <p:cNvSpPr/>
          <p:nvPr/>
        </p:nvSpPr>
        <p:spPr bwMode="auto">
          <a:xfrm flipH="1">
            <a:off x="6885180" y="3218151"/>
            <a:ext cx="761795" cy="308610"/>
          </a:xfrm>
          <a:custGeom>
            <a:avLst/>
            <a:gdLst>
              <a:gd name="connsiteX0" fmla="*/ 708660 w 708660"/>
              <a:gd name="connsiteY0" fmla="*/ 308610 h 308610"/>
              <a:gd name="connsiteX1" fmla="*/ 0 w 708660"/>
              <a:gd name="connsiteY1" fmla="*/ 308610 h 308610"/>
              <a:gd name="connsiteX2" fmla="*/ 0 w 708660"/>
              <a:gd name="connsiteY2" fmla="*/ 0 h 30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660" h="308610">
                <a:moveTo>
                  <a:pt x="708660" y="308610"/>
                </a:moveTo>
                <a:lnTo>
                  <a:pt x="0" y="308610"/>
                </a:lnTo>
                <a:lnTo>
                  <a:pt x="0" y="0"/>
                </a:lnTo>
              </a:path>
            </a:pathLst>
          </a:custGeom>
          <a:ln w="38100">
            <a:solidFill>
              <a:srgbClr val="C00000"/>
            </a:solidFill>
          </a:ln>
          <a:effectLst>
            <a:outerShdw blurRad="63500" algn="ctr" rotWithShape="0">
              <a:schemeClr val="tx1">
                <a:alpha val="64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1" name="Group 1"/>
          <p:cNvGrpSpPr/>
          <p:nvPr/>
        </p:nvGrpSpPr>
        <p:grpSpPr>
          <a:xfrm>
            <a:off x="4965712" y="2874892"/>
            <a:ext cx="2062238" cy="2229907"/>
            <a:chOff x="5381430" y="2700154"/>
            <a:chExt cx="2343358" cy="2476722"/>
          </a:xfrm>
        </p:grpSpPr>
        <p:grpSp>
          <p:nvGrpSpPr>
            <p:cNvPr id="12" name="Group 19"/>
            <p:cNvGrpSpPr/>
            <p:nvPr/>
          </p:nvGrpSpPr>
          <p:grpSpPr>
            <a:xfrm>
              <a:off x="5381430" y="2700154"/>
              <a:ext cx="2343358" cy="2476722"/>
              <a:chOff x="2523942" y="1284169"/>
              <a:chExt cx="4057833" cy="4288771"/>
            </a:xfrm>
          </p:grpSpPr>
          <p:sp>
            <p:nvSpPr>
              <p:cNvPr id="16" name="Circular Arrow 32"/>
              <p:cNvSpPr/>
              <p:nvPr/>
            </p:nvSpPr>
            <p:spPr>
              <a:xfrm rot="3059188">
                <a:off x="2543175" y="1409700"/>
                <a:ext cx="4038600" cy="4038600"/>
              </a:xfrm>
              <a:prstGeom prst="circularArrow">
                <a:avLst>
                  <a:gd name="adj1" fmla="val 24401"/>
                  <a:gd name="adj2" fmla="val 1142319"/>
                  <a:gd name="adj3" fmla="val 20457687"/>
                  <a:gd name="adj4" fmla="val 12180209"/>
                  <a:gd name="adj5" fmla="val 12500"/>
                </a:avLst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" name="Freeform 40"/>
              <p:cNvSpPr/>
              <p:nvPr/>
            </p:nvSpPr>
            <p:spPr>
              <a:xfrm rot="16870301">
                <a:off x="1897951" y="1910160"/>
                <a:ext cx="3361769" cy="2109788"/>
              </a:xfrm>
              <a:custGeom>
                <a:avLst/>
                <a:gdLst>
                  <a:gd name="connsiteX0" fmla="*/ 245090 w 4038600"/>
                  <a:gd name="connsiteY0" fmla="*/ 2957942 h 4038600"/>
                  <a:gd name="connsiteX1" fmla="*/ 409203 w 4038600"/>
                  <a:gd name="connsiteY1" fmla="*/ 820777 h 4038600"/>
                  <a:gd name="connsiteX2" fmla="*/ 2409424 w 4038600"/>
                  <a:gd name="connsiteY2" fmla="*/ 50373 h 4038600"/>
                  <a:gd name="connsiteX3" fmla="*/ 3964758 w 4038600"/>
                  <a:gd name="connsiteY3" fmla="*/ 1525277 h 4038600"/>
                  <a:gd name="connsiteX4" fmla="*/ 3964757 w 4038600"/>
                  <a:gd name="connsiteY4" fmla="*/ 1525274 h 4038600"/>
                  <a:gd name="connsiteX5" fmla="*/ 3533775 w 4038600"/>
                  <a:gd name="connsiteY5" fmla="*/ 2019303 h 4038600"/>
                  <a:gd name="connsiteX6" fmla="*/ 2913670 w 4038600"/>
                  <a:gd name="connsiteY6" fmla="*/ 1525271 h 4038600"/>
                  <a:gd name="connsiteX7" fmla="*/ 2913670 w 4038600"/>
                  <a:gd name="connsiteY7" fmla="*/ 1525271 h 4038600"/>
                  <a:gd name="connsiteX8" fmla="*/ 1533361 w 4038600"/>
                  <a:gd name="connsiteY8" fmla="*/ 1120504 h 4038600"/>
                  <a:gd name="connsiteX9" fmla="*/ 1116155 w 4038600"/>
                  <a:gd name="connsiteY9" fmla="*/ 2497104 h 4038600"/>
                  <a:gd name="connsiteX10" fmla="*/ 245090 w 4038600"/>
                  <a:gd name="connsiteY10" fmla="*/ 2957942 h 4038600"/>
                  <a:gd name="connsiteX0" fmla="*/ 362087 w 4081755"/>
                  <a:gd name="connsiteY0" fmla="*/ 3058062 h 3058062"/>
                  <a:gd name="connsiteX1" fmla="*/ 526200 w 4081755"/>
                  <a:gd name="connsiteY1" fmla="*/ 920897 h 3058062"/>
                  <a:gd name="connsiteX2" fmla="*/ 2526421 w 4081755"/>
                  <a:gd name="connsiteY2" fmla="*/ 150493 h 3058062"/>
                  <a:gd name="connsiteX3" fmla="*/ 4081755 w 4081755"/>
                  <a:gd name="connsiteY3" fmla="*/ 1625397 h 3058062"/>
                  <a:gd name="connsiteX4" fmla="*/ 4081754 w 4081755"/>
                  <a:gd name="connsiteY4" fmla="*/ 1625394 h 3058062"/>
                  <a:gd name="connsiteX5" fmla="*/ 3650772 w 4081755"/>
                  <a:gd name="connsiteY5" fmla="*/ 2119423 h 3058062"/>
                  <a:gd name="connsiteX6" fmla="*/ 3030667 w 4081755"/>
                  <a:gd name="connsiteY6" fmla="*/ 1625391 h 3058062"/>
                  <a:gd name="connsiteX7" fmla="*/ 3030667 w 4081755"/>
                  <a:gd name="connsiteY7" fmla="*/ 1625391 h 3058062"/>
                  <a:gd name="connsiteX8" fmla="*/ 1650358 w 4081755"/>
                  <a:gd name="connsiteY8" fmla="*/ 1220624 h 3058062"/>
                  <a:gd name="connsiteX9" fmla="*/ 1233152 w 4081755"/>
                  <a:gd name="connsiteY9" fmla="*/ 2597224 h 3058062"/>
                  <a:gd name="connsiteX10" fmla="*/ 615332 w 4081755"/>
                  <a:gd name="connsiteY10" fmla="*/ 2122589 h 3058062"/>
                  <a:gd name="connsiteX11" fmla="*/ 362087 w 4081755"/>
                  <a:gd name="connsiteY11" fmla="*/ 3058062 h 3058062"/>
                  <a:gd name="connsiteX0" fmla="*/ 224798 w 3944466"/>
                  <a:gd name="connsiteY0" fmla="*/ 3058062 h 3094100"/>
                  <a:gd name="connsiteX1" fmla="*/ 55665 w 3944466"/>
                  <a:gd name="connsiteY1" fmla="*/ 2618995 h 3094100"/>
                  <a:gd name="connsiteX2" fmla="*/ 388911 w 3944466"/>
                  <a:gd name="connsiteY2" fmla="*/ 920897 h 3094100"/>
                  <a:gd name="connsiteX3" fmla="*/ 2389132 w 3944466"/>
                  <a:gd name="connsiteY3" fmla="*/ 150493 h 3094100"/>
                  <a:gd name="connsiteX4" fmla="*/ 3944466 w 3944466"/>
                  <a:gd name="connsiteY4" fmla="*/ 1625397 h 3094100"/>
                  <a:gd name="connsiteX5" fmla="*/ 3944465 w 3944466"/>
                  <a:gd name="connsiteY5" fmla="*/ 1625394 h 3094100"/>
                  <a:gd name="connsiteX6" fmla="*/ 3513483 w 3944466"/>
                  <a:gd name="connsiteY6" fmla="*/ 2119423 h 3094100"/>
                  <a:gd name="connsiteX7" fmla="*/ 2893378 w 3944466"/>
                  <a:gd name="connsiteY7" fmla="*/ 1625391 h 3094100"/>
                  <a:gd name="connsiteX8" fmla="*/ 2893378 w 3944466"/>
                  <a:gd name="connsiteY8" fmla="*/ 1625391 h 3094100"/>
                  <a:gd name="connsiteX9" fmla="*/ 1513069 w 3944466"/>
                  <a:gd name="connsiteY9" fmla="*/ 1220624 h 3094100"/>
                  <a:gd name="connsiteX10" fmla="*/ 1095863 w 3944466"/>
                  <a:gd name="connsiteY10" fmla="*/ 2597224 h 3094100"/>
                  <a:gd name="connsiteX11" fmla="*/ 478043 w 3944466"/>
                  <a:gd name="connsiteY11" fmla="*/ 2122589 h 3094100"/>
                  <a:gd name="connsiteX12" fmla="*/ 224798 w 3944466"/>
                  <a:gd name="connsiteY12" fmla="*/ 3058062 h 3094100"/>
                  <a:gd name="connsiteX0" fmla="*/ 478043 w 3944466"/>
                  <a:gd name="connsiteY0" fmla="*/ 2122589 h 2618995"/>
                  <a:gd name="connsiteX1" fmla="*/ 55665 w 3944466"/>
                  <a:gd name="connsiteY1" fmla="*/ 2618995 h 2618995"/>
                  <a:gd name="connsiteX2" fmla="*/ 388911 w 3944466"/>
                  <a:gd name="connsiteY2" fmla="*/ 920897 h 2618995"/>
                  <a:gd name="connsiteX3" fmla="*/ 2389132 w 3944466"/>
                  <a:gd name="connsiteY3" fmla="*/ 150493 h 2618995"/>
                  <a:gd name="connsiteX4" fmla="*/ 3944466 w 3944466"/>
                  <a:gd name="connsiteY4" fmla="*/ 1625397 h 2618995"/>
                  <a:gd name="connsiteX5" fmla="*/ 3944465 w 3944466"/>
                  <a:gd name="connsiteY5" fmla="*/ 1625394 h 2618995"/>
                  <a:gd name="connsiteX6" fmla="*/ 3513483 w 3944466"/>
                  <a:gd name="connsiteY6" fmla="*/ 2119423 h 2618995"/>
                  <a:gd name="connsiteX7" fmla="*/ 2893378 w 3944466"/>
                  <a:gd name="connsiteY7" fmla="*/ 1625391 h 2618995"/>
                  <a:gd name="connsiteX8" fmla="*/ 2893378 w 3944466"/>
                  <a:gd name="connsiteY8" fmla="*/ 1625391 h 2618995"/>
                  <a:gd name="connsiteX9" fmla="*/ 1513069 w 3944466"/>
                  <a:gd name="connsiteY9" fmla="*/ 1220624 h 2618995"/>
                  <a:gd name="connsiteX10" fmla="*/ 1095863 w 3944466"/>
                  <a:gd name="connsiteY10" fmla="*/ 2597224 h 2618995"/>
                  <a:gd name="connsiteX11" fmla="*/ 478043 w 3944466"/>
                  <a:gd name="connsiteY11" fmla="*/ 2122589 h 2618995"/>
                  <a:gd name="connsiteX0" fmla="*/ 555165 w 4021588"/>
                  <a:gd name="connsiteY0" fmla="*/ 2122589 h 2618995"/>
                  <a:gd name="connsiteX1" fmla="*/ 132787 w 4021588"/>
                  <a:gd name="connsiteY1" fmla="*/ 2618995 h 2618995"/>
                  <a:gd name="connsiteX2" fmla="*/ 466033 w 4021588"/>
                  <a:gd name="connsiteY2" fmla="*/ 920897 h 2618995"/>
                  <a:gd name="connsiteX3" fmla="*/ 2466254 w 4021588"/>
                  <a:gd name="connsiteY3" fmla="*/ 150493 h 2618995"/>
                  <a:gd name="connsiteX4" fmla="*/ 4021588 w 4021588"/>
                  <a:gd name="connsiteY4" fmla="*/ 1625397 h 2618995"/>
                  <a:gd name="connsiteX5" fmla="*/ 4021587 w 4021588"/>
                  <a:gd name="connsiteY5" fmla="*/ 1625394 h 2618995"/>
                  <a:gd name="connsiteX6" fmla="*/ 3590605 w 4021588"/>
                  <a:gd name="connsiteY6" fmla="*/ 2119423 h 2618995"/>
                  <a:gd name="connsiteX7" fmla="*/ 2970500 w 4021588"/>
                  <a:gd name="connsiteY7" fmla="*/ 1625391 h 2618995"/>
                  <a:gd name="connsiteX8" fmla="*/ 2970500 w 4021588"/>
                  <a:gd name="connsiteY8" fmla="*/ 1625391 h 2618995"/>
                  <a:gd name="connsiteX9" fmla="*/ 1590191 w 4021588"/>
                  <a:gd name="connsiteY9" fmla="*/ 1220624 h 2618995"/>
                  <a:gd name="connsiteX10" fmla="*/ 1172985 w 4021588"/>
                  <a:gd name="connsiteY10" fmla="*/ 2597224 h 2618995"/>
                  <a:gd name="connsiteX11" fmla="*/ 555165 w 4021588"/>
                  <a:gd name="connsiteY11" fmla="*/ 2122589 h 2618995"/>
                  <a:gd name="connsiteX0" fmla="*/ 555165 w 4021588"/>
                  <a:gd name="connsiteY0" fmla="*/ 2122589 h 2618995"/>
                  <a:gd name="connsiteX1" fmla="*/ 132787 w 4021588"/>
                  <a:gd name="connsiteY1" fmla="*/ 2618995 h 2618995"/>
                  <a:gd name="connsiteX2" fmla="*/ 466033 w 4021588"/>
                  <a:gd name="connsiteY2" fmla="*/ 920897 h 2618995"/>
                  <a:gd name="connsiteX3" fmla="*/ 2466254 w 4021588"/>
                  <a:gd name="connsiteY3" fmla="*/ 150493 h 2618995"/>
                  <a:gd name="connsiteX4" fmla="*/ 4021588 w 4021588"/>
                  <a:gd name="connsiteY4" fmla="*/ 1625397 h 2618995"/>
                  <a:gd name="connsiteX5" fmla="*/ 4021587 w 4021588"/>
                  <a:gd name="connsiteY5" fmla="*/ 1625394 h 2618995"/>
                  <a:gd name="connsiteX6" fmla="*/ 3590605 w 4021588"/>
                  <a:gd name="connsiteY6" fmla="*/ 2119423 h 2618995"/>
                  <a:gd name="connsiteX7" fmla="*/ 2970500 w 4021588"/>
                  <a:gd name="connsiteY7" fmla="*/ 1625391 h 2618995"/>
                  <a:gd name="connsiteX8" fmla="*/ 2970500 w 4021588"/>
                  <a:gd name="connsiteY8" fmla="*/ 1625391 h 2618995"/>
                  <a:gd name="connsiteX9" fmla="*/ 1590191 w 4021588"/>
                  <a:gd name="connsiteY9" fmla="*/ 1220624 h 2618995"/>
                  <a:gd name="connsiteX10" fmla="*/ 1172985 w 4021588"/>
                  <a:gd name="connsiteY10" fmla="*/ 2597224 h 2618995"/>
                  <a:gd name="connsiteX11" fmla="*/ 555165 w 4021588"/>
                  <a:gd name="connsiteY11" fmla="*/ 2122589 h 2618995"/>
                  <a:gd name="connsiteX0" fmla="*/ 555165 w 4021588"/>
                  <a:gd name="connsiteY0" fmla="*/ 2122589 h 2618995"/>
                  <a:gd name="connsiteX1" fmla="*/ 132787 w 4021588"/>
                  <a:gd name="connsiteY1" fmla="*/ 2618995 h 2618995"/>
                  <a:gd name="connsiteX2" fmla="*/ 466033 w 4021588"/>
                  <a:gd name="connsiteY2" fmla="*/ 920897 h 2618995"/>
                  <a:gd name="connsiteX3" fmla="*/ 2466254 w 4021588"/>
                  <a:gd name="connsiteY3" fmla="*/ 150493 h 2618995"/>
                  <a:gd name="connsiteX4" fmla="*/ 4021588 w 4021588"/>
                  <a:gd name="connsiteY4" fmla="*/ 1625397 h 2618995"/>
                  <a:gd name="connsiteX5" fmla="*/ 4021587 w 4021588"/>
                  <a:gd name="connsiteY5" fmla="*/ 1625394 h 2618995"/>
                  <a:gd name="connsiteX6" fmla="*/ 3590605 w 4021588"/>
                  <a:gd name="connsiteY6" fmla="*/ 2119423 h 2618995"/>
                  <a:gd name="connsiteX7" fmla="*/ 2970500 w 4021588"/>
                  <a:gd name="connsiteY7" fmla="*/ 1625391 h 2618995"/>
                  <a:gd name="connsiteX8" fmla="*/ 2970500 w 4021588"/>
                  <a:gd name="connsiteY8" fmla="*/ 1625391 h 2618995"/>
                  <a:gd name="connsiteX9" fmla="*/ 1590191 w 4021588"/>
                  <a:gd name="connsiteY9" fmla="*/ 1220624 h 2618995"/>
                  <a:gd name="connsiteX10" fmla="*/ 1172985 w 4021588"/>
                  <a:gd name="connsiteY10" fmla="*/ 2597224 h 2618995"/>
                  <a:gd name="connsiteX11" fmla="*/ 555165 w 4021588"/>
                  <a:gd name="connsiteY11" fmla="*/ 2122589 h 2618995"/>
                  <a:gd name="connsiteX0" fmla="*/ 535167 w 4001590"/>
                  <a:gd name="connsiteY0" fmla="*/ 2122589 h 2618995"/>
                  <a:gd name="connsiteX1" fmla="*/ 112789 w 4001590"/>
                  <a:gd name="connsiteY1" fmla="*/ 2618995 h 2618995"/>
                  <a:gd name="connsiteX2" fmla="*/ 446035 w 4001590"/>
                  <a:gd name="connsiteY2" fmla="*/ 920897 h 2618995"/>
                  <a:gd name="connsiteX3" fmla="*/ 2446256 w 4001590"/>
                  <a:gd name="connsiteY3" fmla="*/ 150493 h 2618995"/>
                  <a:gd name="connsiteX4" fmla="*/ 4001590 w 4001590"/>
                  <a:gd name="connsiteY4" fmla="*/ 1625397 h 2618995"/>
                  <a:gd name="connsiteX5" fmla="*/ 4001589 w 4001590"/>
                  <a:gd name="connsiteY5" fmla="*/ 1625394 h 2618995"/>
                  <a:gd name="connsiteX6" fmla="*/ 3570607 w 4001590"/>
                  <a:gd name="connsiteY6" fmla="*/ 2119423 h 2618995"/>
                  <a:gd name="connsiteX7" fmla="*/ 2950502 w 4001590"/>
                  <a:gd name="connsiteY7" fmla="*/ 1625391 h 2618995"/>
                  <a:gd name="connsiteX8" fmla="*/ 2950502 w 4001590"/>
                  <a:gd name="connsiteY8" fmla="*/ 1625391 h 2618995"/>
                  <a:gd name="connsiteX9" fmla="*/ 1570193 w 4001590"/>
                  <a:gd name="connsiteY9" fmla="*/ 1220624 h 2618995"/>
                  <a:gd name="connsiteX10" fmla="*/ 1152987 w 4001590"/>
                  <a:gd name="connsiteY10" fmla="*/ 2597224 h 2618995"/>
                  <a:gd name="connsiteX11" fmla="*/ 535167 w 4001590"/>
                  <a:gd name="connsiteY11" fmla="*/ 2122589 h 2618995"/>
                  <a:gd name="connsiteX0" fmla="*/ 535167 w 4001590"/>
                  <a:gd name="connsiteY0" fmla="*/ 2122589 h 2618995"/>
                  <a:gd name="connsiteX1" fmla="*/ 112789 w 4001590"/>
                  <a:gd name="connsiteY1" fmla="*/ 2618995 h 2618995"/>
                  <a:gd name="connsiteX2" fmla="*/ 446035 w 4001590"/>
                  <a:gd name="connsiteY2" fmla="*/ 920897 h 2618995"/>
                  <a:gd name="connsiteX3" fmla="*/ 2446256 w 4001590"/>
                  <a:gd name="connsiteY3" fmla="*/ 150493 h 2618995"/>
                  <a:gd name="connsiteX4" fmla="*/ 4001590 w 4001590"/>
                  <a:gd name="connsiteY4" fmla="*/ 1625397 h 2618995"/>
                  <a:gd name="connsiteX5" fmla="*/ 4001589 w 4001590"/>
                  <a:gd name="connsiteY5" fmla="*/ 1625394 h 2618995"/>
                  <a:gd name="connsiteX6" fmla="*/ 3570607 w 4001590"/>
                  <a:gd name="connsiteY6" fmla="*/ 2119423 h 2618995"/>
                  <a:gd name="connsiteX7" fmla="*/ 2950502 w 4001590"/>
                  <a:gd name="connsiteY7" fmla="*/ 1625391 h 2618995"/>
                  <a:gd name="connsiteX8" fmla="*/ 2950502 w 4001590"/>
                  <a:gd name="connsiteY8" fmla="*/ 1625391 h 2618995"/>
                  <a:gd name="connsiteX9" fmla="*/ 1570193 w 4001590"/>
                  <a:gd name="connsiteY9" fmla="*/ 1220624 h 2618995"/>
                  <a:gd name="connsiteX10" fmla="*/ 1152987 w 4001590"/>
                  <a:gd name="connsiteY10" fmla="*/ 2597224 h 2618995"/>
                  <a:gd name="connsiteX11" fmla="*/ 535167 w 4001590"/>
                  <a:gd name="connsiteY11" fmla="*/ 2122589 h 2618995"/>
                  <a:gd name="connsiteX0" fmla="*/ 535167 w 4001590"/>
                  <a:gd name="connsiteY0" fmla="*/ 2122589 h 2618995"/>
                  <a:gd name="connsiteX1" fmla="*/ 112789 w 4001590"/>
                  <a:gd name="connsiteY1" fmla="*/ 2618995 h 2618995"/>
                  <a:gd name="connsiteX2" fmla="*/ 446035 w 4001590"/>
                  <a:gd name="connsiteY2" fmla="*/ 920897 h 2618995"/>
                  <a:gd name="connsiteX3" fmla="*/ 2446256 w 4001590"/>
                  <a:gd name="connsiteY3" fmla="*/ 150493 h 2618995"/>
                  <a:gd name="connsiteX4" fmla="*/ 4001590 w 4001590"/>
                  <a:gd name="connsiteY4" fmla="*/ 1625397 h 2618995"/>
                  <a:gd name="connsiteX5" fmla="*/ 4001589 w 4001590"/>
                  <a:gd name="connsiteY5" fmla="*/ 1625394 h 2618995"/>
                  <a:gd name="connsiteX6" fmla="*/ 3570607 w 4001590"/>
                  <a:gd name="connsiteY6" fmla="*/ 2119423 h 2618995"/>
                  <a:gd name="connsiteX7" fmla="*/ 2950502 w 4001590"/>
                  <a:gd name="connsiteY7" fmla="*/ 1625391 h 2618995"/>
                  <a:gd name="connsiteX8" fmla="*/ 2950502 w 4001590"/>
                  <a:gd name="connsiteY8" fmla="*/ 1625391 h 2618995"/>
                  <a:gd name="connsiteX9" fmla="*/ 1570193 w 4001590"/>
                  <a:gd name="connsiteY9" fmla="*/ 1220624 h 2618995"/>
                  <a:gd name="connsiteX10" fmla="*/ 1152987 w 4001590"/>
                  <a:gd name="connsiteY10" fmla="*/ 2597224 h 2618995"/>
                  <a:gd name="connsiteX11" fmla="*/ 535167 w 4001590"/>
                  <a:gd name="connsiteY11" fmla="*/ 2122589 h 2618995"/>
                  <a:gd name="connsiteX0" fmla="*/ 535167 w 4001590"/>
                  <a:gd name="connsiteY0" fmla="*/ 2122589 h 2618995"/>
                  <a:gd name="connsiteX1" fmla="*/ 112789 w 4001590"/>
                  <a:gd name="connsiteY1" fmla="*/ 2618995 h 2618995"/>
                  <a:gd name="connsiteX2" fmla="*/ 446035 w 4001590"/>
                  <a:gd name="connsiteY2" fmla="*/ 920897 h 2618995"/>
                  <a:gd name="connsiteX3" fmla="*/ 2446256 w 4001590"/>
                  <a:gd name="connsiteY3" fmla="*/ 150493 h 2618995"/>
                  <a:gd name="connsiteX4" fmla="*/ 4001590 w 4001590"/>
                  <a:gd name="connsiteY4" fmla="*/ 1625397 h 2618995"/>
                  <a:gd name="connsiteX5" fmla="*/ 4001589 w 4001590"/>
                  <a:gd name="connsiteY5" fmla="*/ 1625394 h 2618995"/>
                  <a:gd name="connsiteX6" fmla="*/ 3570607 w 4001590"/>
                  <a:gd name="connsiteY6" fmla="*/ 2119423 h 2618995"/>
                  <a:gd name="connsiteX7" fmla="*/ 2950502 w 4001590"/>
                  <a:gd name="connsiteY7" fmla="*/ 1625391 h 2618995"/>
                  <a:gd name="connsiteX8" fmla="*/ 2950502 w 4001590"/>
                  <a:gd name="connsiteY8" fmla="*/ 1625391 h 2618995"/>
                  <a:gd name="connsiteX9" fmla="*/ 1570193 w 4001590"/>
                  <a:gd name="connsiteY9" fmla="*/ 1220624 h 2618995"/>
                  <a:gd name="connsiteX10" fmla="*/ 1152987 w 4001590"/>
                  <a:gd name="connsiteY10" fmla="*/ 2597224 h 2618995"/>
                  <a:gd name="connsiteX11" fmla="*/ 535167 w 4001590"/>
                  <a:gd name="connsiteY11" fmla="*/ 2122589 h 2618995"/>
                  <a:gd name="connsiteX0" fmla="*/ 89132 w 3555555"/>
                  <a:gd name="connsiteY0" fmla="*/ 2122589 h 2597224"/>
                  <a:gd name="connsiteX1" fmla="*/ 0 w 3555555"/>
                  <a:gd name="connsiteY1" fmla="*/ 920897 h 2597224"/>
                  <a:gd name="connsiteX2" fmla="*/ 2000221 w 3555555"/>
                  <a:gd name="connsiteY2" fmla="*/ 150493 h 2597224"/>
                  <a:gd name="connsiteX3" fmla="*/ 3555555 w 3555555"/>
                  <a:gd name="connsiteY3" fmla="*/ 1625397 h 2597224"/>
                  <a:gd name="connsiteX4" fmla="*/ 3555554 w 3555555"/>
                  <a:gd name="connsiteY4" fmla="*/ 1625394 h 2597224"/>
                  <a:gd name="connsiteX5" fmla="*/ 3124572 w 3555555"/>
                  <a:gd name="connsiteY5" fmla="*/ 2119423 h 2597224"/>
                  <a:gd name="connsiteX6" fmla="*/ 2504467 w 3555555"/>
                  <a:gd name="connsiteY6" fmla="*/ 1625391 h 2597224"/>
                  <a:gd name="connsiteX7" fmla="*/ 2504467 w 3555555"/>
                  <a:gd name="connsiteY7" fmla="*/ 1625391 h 2597224"/>
                  <a:gd name="connsiteX8" fmla="*/ 1124158 w 3555555"/>
                  <a:gd name="connsiteY8" fmla="*/ 1220624 h 2597224"/>
                  <a:gd name="connsiteX9" fmla="*/ 706952 w 3555555"/>
                  <a:gd name="connsiteY9" fmla="*/ 2597224 h 2597224"/>
                  <a:gd name="connsiteX10" fmla="*/ 89132 w 3555555"/>
                  <a:gd name="connsiteY10" fmla="*/ 2122589 h 2597224"/>
                  <a:gd name="connsiteX0" fmla="*/ 706952 w 3555555"/>
                  <a:gd name="connsiteY0" fmla="*/ 2597224 h 2597224"/>
                  <a:gd name="connsiteX1" fmla="*/ 0 w 3555555"/>
                  <a:gd name="connsiteY1" fmla="*/ 920897 h 2597224"/>
                  <a:gd name="connsiteX2" fmla="*/ 2000221 w 3555555"/>
                  <a:gd name="connsiteY2" fmla="*/ 150493 h 2597224"/>
                  <a:gd name="connsiteX3" fmla="*/ 3555555 w 3555555"/>
                  <a:gd name="connsiteY3" fmla="*/ 1625397 h 2597224"/>
                  <a:gd name="connsiteX4" fmla="*/ 3555554 w 3555555"/>
                  <a:gd name="connsiteY4" fmla="*/ 1625394 h 2597224"/>
                  <a:gd name="connsiteX5" fmla="*/ 3124572 w 3555555"/>
                  <a:gd name="connsiteY5" fmla="*/ 2119423 h 2597224"/>
                  <a:gd name="connsiteX6" fmla="*/ 2504467 w 3555555"/>
                  <a:gd name="connsiteY6" fmla="*/ 1625391 h 2597224"/>
                  <a:gd name="connsiteX7" fmla="*/ 2504467 w 3555555"/>
                  <a:gd name="connsiteY7" fmla="*/ 1625391 h 2597224"/>
                  <a:gd name="connsiteX8" fmla="*/ 1124158 w 3555555"/>
                  <a:gd name="connsiteY8" fmla="*/ 1220624 h 2597224"/>
                  <a:gd name="connsiteX9" fmla="*/ 706952 w 3555555"/>
                  <a:gd name="connsiteY9" fmla="*/ 2597224 h 2597224"/>
                  <a:gd name="connsiteX0" fmla="*/ 1270168 w 3701565"/>
                  <a:gd name="connsiteY0" fmla="*/ 1220624 h 2119423"/>
                  <a:gd name="connsiteX1" fmla="*/ 146010 w 3701565"/>
                  <a:gd name="connsiteY1" fmla="*/ 920897 h 2119423"/>
                  <a:gd name="connsiteX2" fmla="*/ 2146231 w 3701565"/>
                  <a:gd name="connsiteY2" fmla="*/ 150493 h 2119423"/>
                  <a:gd name="connsiteX3" fmla="*/ 3701565 w 3701565"/>
                  <a:gd name="connsiteY3" fmla="*/ 1625397 h 2119423"/>
                  <a:gd name="connsiteX4" fmla="*/ 3701564 w 3701565"/>
                  <a:gd name="connsiteY4" fmla="*/ 1625394 h 2119423"/>
                  <a:gd name="connsiteX5" fmla="*/ 3270582 w 3701565"/>
                  <a:gd name="connsiteY5" fmla="*/ 2119423 h 2119423"/>
                  <a:gd name="connsiteX6" fmla="*/ 2650477 w 3701565"/>
                  <a:gd name="connsiteY6" fmla="*/ 1625391 h 2119423"/>
                  <a:gd name="connsiteX7" fmla="*/ 2650477 w 3701565"/>
                  <a:gd name="connsiteY7" fmla="*/ 1625391 h 2119423"/>
                  <a:gd name="connsiteX8" fmla="*/ 1270168 w 3701565"/>
                  <a:gd name="connsiteY8" fmla="*/ 1220624 h 2119423"/>
                  <a:gd name="connsiteX0" fmla="*/ 1014361 w 3752727"/>
                  <a:gd name="connsiteY0" fmla="*/ 1475427 h 2119423"/>
                  <a:gd name="connsiteX1" fmla="*/ 197172 w 3752727"/>
                  <a:gd name="connsiteY1" fmla="*/ 920897 h 2119423"/>
                  <a:gd name="connsiteX2" fmla="*/ 2197393 w 3752727"/>
                  <a:gd name="connsiteY2" fmla="*/ 150493 h 2119423"/>
                  <a:gd name="connsiteX3" fmla="*/ 3752727 w 3752727"/>
                  <a:gd name="connsiteY3" fmla="*/ 1625397 h 2119423"/>
                  <a:gd name="connsiteX4" fmla="*/ 3752726 w 3752727"/>
                  <a:gd name="connsiteY4" fmla="*/ 1625394 h 2119423"/>
                  <a:gd name="connsiteX5" fmla="*/ 3321744 w 3752727"/>
                  <a:gd name="connsiteY5" fmla="*/ 2119423 h 2119423"/>
                  <a:gd name="connsiteX6" fmla="*/ 2701639 w 3752727"/>
                  <a:gd name="connsiteY6" fmla="*/ 1625391 h 2119423"/>
                  <a:gd name="connsiteX7" fmla="*/ 2701639 w 3752727"/>
                  <a:gd name="connsiteY7" fmla="*/ 1625391 h 2119423"/>
                  <a:gd name="connsiteX8" fmla="*/ 1014361 w 3752727"/>
                  <a:gd name="connsiteY8" fmla="*/ 1475427 h 2119423"/>
                  <a:gd name="connsiteX0" fmla="*/ 1014361 w 3752727"/>
                  <a:gd name="connsiteY0" fmla="*/ 1475427 h 2119423"/>
                  <a:gd name="connsiteX1" fmla="*/ 197172 w 3752727"/>
                  <a:gd name="connsiteY1" fmla="*/ 920897 h 2119423"/>
                  <a:gd name="connsiteX2" fmla="*/ 2197393 w 3752727"/>
                  <a:gd name="connsiteY2" fmla="*/ 150493 h 2119423"/>
                  <a:gd name="connsiteX3" fmla="*/ 3752727 w 3752727"/>
                  <a:gd name="connsiteY3" fmla="*/ 1625397 h 2119423"/>
                  <a:gd name="connsiteX4" fmla="*/ 3752726 w 3752727"/>
                  <a:gd name="connsiteY4" fmla="*/ 1625394 h 2119423"/>
                  <a:gd name="connsiteX5" fmla="*/ 3321744 w 3752727"/>
                  <a:gd name="connsiteY5" fmla="*/ 2119423 h 2119423"/>
                  <a:gd name="connsiteX6" fmla="*/ 2701639 w 3752727"/>
                  <a:gd name="connsiteY6" fmla="*/ 1625391 h 2119423"/>
                  <a:gd name="connsiteX7" fmla="*/ 2701639 w 3752727"/>
                  <a:gd name="connsiteY7" fmla="*/ 1625391 h 2119423"/>
                  <a:gd name="connsiteX8" fmla="*/ 1014361 w 3752727"/>
                  <a:gd name="connsiteY8" fmla="*/ 1475427 h 2119423"/>
                  <a:gd name="connsiteX0" fmla="*/ 587314 w 3325680"/>
                  <a:gd name="connsiteY0" fmla="*/ 1521133 h 2165129"/>
                  <a:gd name="connsiteX1" fmla="*/ 197172 w 3325680"/>
                  <a:gd name="connsiteY1" fmla="*/ 493906 h 2165129"/>
                  <a:gd name="connsiteX2" fmla="*/ 1770346 w 3325680"/>
                  <a:gd name="connsiteY2" fmla="*/ 196199 h 2165129"/>
                  <a:gd name="connsiteX3" fmla="*/ 3325680 w 3325680"/>
                  <a:gd name="connsiteY3" fmla="*/ 1671103 h 2165129"/>
                  <a:gd name="connsiteX4" fmla="*/ 3325679 w 3325680"/>
                  <a:gd name="connsiteY4" fmla="*/ 1671100 h 2165129"/>
                  <a:gd name="connsiteX5" fmla="*/ 2894697 w 3325680"/>
                  <a:gd name="connsiteY5" fmla="*/ 2165129 h 2165129"/>
                  <a:gd name="connsiteX6" fmla="*/ 2274592 w 3325680"/>
                  <a:gd name="connsiteY6" fmla="*/ 1671097 h 2165129"/>
                  <a:gd name="connsiteX7" fmla="*/ 2274592 w 3325680"/>
                  <a:gd name="connsiteY7" fmla="*/ 1671097 h 2165129"/>
                  <a:gd name="connsiteX8" fmla="*/ 587314 w 3325680"/>
                  <a:gd name="connsiteY8" fmla="*/ 1521133 h 2165129"/>
                  <a:gd name="connsiteX0" fmla="*/ 587314 w 3325680"/>
                  <a:gd name="connsiteY0" fmla="*/ 1521133 h 2165129"/>
                  <a:gd name="connsiteX1" fmla="*/ 197172 w 3325680"/>
                  <a:gd name="connsiteY1" fmla="*/ 493906 h 2165129"/>
                  <a:gd name="connsiteX2" fmla="*/ 1770346 w 3325680"/>
                  <a:gd name="connsiteY2" fmla="*/ 196199 h 2165129"/>
                  <a:gd name="connsiteX3" fmla="*/ 3325680 w 3325680"/>
                  <a:gd name="connsiteY3" fmla="*/ 1671103 h 2165129"/>
                  <a:gd name="connsiteX4" fmla="*/ 3325679 w 3325680"/>
                  <a:gd name="connsiteY4" fmla="*/ 1671100 h 2165129"/>
                  <a:gd name="connsiteX5" fmla="*/ 2894697 w 3325680"/>
                  <a:gd name="connsiteY5" fmla="*/ 2165129 h 2165129"/>
                  <a:gd name="connsiteX6" fmla="*/ 2274592 w 3325680"/>
                  <a:gd name="connsiteY6" fmla="*/ 1671097 h 2165129"/>
                  <a:gd name="connsiteX7" fmla="*/ 2274592 w 3325680"/>
                  <a:gd name="connsiteY7" fmla="*/ 1671097 h 2165129"/>
                  <a:gd name="connsiteX8" fmla="*/ 587314 w 3325680"/>
                  <a:gd name="connsiteY8" fmla="*/ 1521133 h 2165129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505706 h 2149702"/>
                  <a:gd name="connsiteX1" fmla="*/ 197172 w 3361769"/>
                  <a:gd name="connsiteY1" fmla="*/ 571046 h 2149702"/>
                  <a:gd name="connsiteX2" fmla="*/ 1806435 w 3361769"/>
                  <a:gd name="connsiteY2" fmla="*/ 180772 h 2149702"/>
                  <a:gd name="connsiteX3" fmla="*/ 3361769 w 3361769"/>
                  <a:gd name="connsiteY3" fmla="*/ 1655676 h 2149702"/>
                  <a:gd name="connsiteX4" fmla="*/ 3361768 w 3361769"/>
                  <a:gd name="connsiteY4" fmla="*/ 1655673 h 2149702"/>
                  <a:gd name="connsiteX5" fmla="*/ 2930786 w 3361769"/>
                  <a:gd name="connsiteY5" fmla="*/ 2149702 h 2149702"/>
                  <a:gd name="connsiteX6" fmla="*/ 2310681 w 3361769"/>
                  <a:gd name="connsiteY6" fmla="*/ 1655670 h 2149702"/>
                  <a:gd name="connsiteX7" fmla="*/ 2310681 w 3361769"/>
                  <a:gd name="connsiteY7" fmla="*/ 1655670 h 2149702"/>
                  <a:gd name="connsiteX8" fmla="*/ 623403 w 3361769"/>
                  <a:gd name="connsiteY8" fmla="*/ 1505706 h 2149702"/>
                  <a:gd name="connsiteX0" fmla="*/ 623403 w 3361769"/>
                  <a:gd name="connsiteY0" fmla="*/ 1459101 h 2103097"/>
                  <a:gd name="connsiteX1" fmla="*/ 197172 w 3361769"/>
                  <a:gd name="connsiteY1" fmla="*/ 524441 h 2103097"/>
                  <a:gd name="connsiteX2" fmla="*/ 1806435 w 3361769"/>
                  <a:gd name="connsiteY2" fmla="*/ 134167 h 2103097"/>
                  <a:gd name="connsiteX3" fmla="*/ 3361769 w 3361769"/>
                  <a:gd name="connsiteY3" fmla="*/ 1609071 h 2103097"/>
                  <a:gd name="connsiteX4" fmla="*/ 3361768 w 3361769"/>
                  <a:gd name="connsiteY4" fmla="*/ 1609068 h 2103097"/>
                  <a:gd name="connsiteX5" fmla="*/ 2930786 w 3361769"/>
                  <a:gd name="connsiteY5" fmla="*/ 2103097 h 2103097"/>
                  <a:gd name="connsiteX6" fmla="*/ 2310681 w 3361769"/>
                  <a:gd name="connsiteY6" fmla="*/ 1609065 h 2103097"/>
                  <a:gd name="connsiteX7" fmla="*/ 2310681 w 3361769"/>
                  <a:gd name="connsiteY7" fmla="*/ 1609065 h 2103097"/>
                  <a:gd name="connsiteX8" fmla="*/ 623403 w 3361769"/>
                  <a:gd name="connsiteY8" fmla="*/ 1459101 h 2103097"/>
                  <a:gd name="connsiteX0" fmla="*/ 623403 w 3361769"/>
                  <a:gd name="connsiteY0" fmla="*/ 1459101 h 2103097"/>
                  <a:gd name="connsiteX1" fmla="*/ 197172 w 3361769"/>
                  <a:gd name="connsiteY1" fmla="*/ 524441 h 2103097"/>
                  <a:gd name="connsiteX2" fmla="*/ 1806435 w 3361769"/>
                  <a:gd name="connsiteY2" fmla="*/ 134167 h 2103097"/>
                  <a:gd name="connsiteX3" fmla="*/ 3361769 w 3361769"/>
                  <a:gd name="connsiteY3" fmla="*/ 1609071 h 2103097"/>
                  <a:gd name="connsiteX4" fmla="*/ 3361768 w 3361769"/>
                  <a:gd name="connsiteY4" fmla="*/ 1609068 h 2103097"/>
                  <a:gd name="connsiteX5" fmla="*/ 2930786 w 3361769"/>
                  <a:gd name="connsiteY5" fmla="*/ 2103097 h 2103097"/>
                  <a:gd name="connsiteX6" fmla="*/ 2310681 w 3361769"/>
                  <a:gd name="connsiteY6" fmla="*/ 1609065 h 2103097"/>
                  <a:gd name="connsiteX7" fmla="*/ 2310681 w 3361769"/>
                  <a:gd name="connsiteY7" fmla="*/ 1609065 h 2103097"/>
                  <a:gd name="connsiteX8" fmla="*/ 623403 w 3361769"/>
                  <a:gd name="connsiteY8" fmla="*/ 1459101 h 2103097"/>
                  <a:gd name="connsiteX0" fmla="*/ 623403 w 3361769"/>
                  <a:gd name="connsiteY0" fmla="*/ 1434993 h 2078989"/>
                  <a:gd name="connsiteX1" fmla="*/ 197172 w 3361769"/>
                  <a:gd name="connsiteY1" fmla="*/ 500333 h 2078989"/>
                  <a:gd name="connsiteX2" fmla="*/ 1806435 w 3361769"/>
                  <a:gd name="connsiteY2" fmla="*/ 110059 h 2078989"/>
                  <a:gd name="connsiteX3" fmla="*/ 3361769 w 3361769"/>
                  <a:gd name="connsiteY3" fmla="*/ 1584963 h 2078989"/>
                  <a:gd name="connsiteX4" fmla="*/ 3361768 w 3361769"/>
                  <a:gd name="connsiteY4" fmla="*/ 1584960 h 2078989"/>
                  <a:gd name="connsiteX5" fmla="*/ 2930786 w 3361769"/>
                  <a:gd name="connsiteY5" fmla="*/ 2078989 h 2078989"/>
                  <a:gd name="connsiteX6" fmla="*/ 2310681 w 3361769"/>
                  <a:gd name="connsiteY6" fmla="*/ 1584957 h 2078989"/>
                  <a:gd name="connsiteX7" fmla="*/ 2310681 w 3361769"/>
                  <a:gd name="connsiteY7" fmla="*/ 1584957 h 2078989"/>
                  <a:gd name="connsiteX8" fmla="*/ 623403 w 3361769"/>
                  <a:gd name="connsiteY8" fmla="*/ 1434993 h 2078989"/>
                  <a:gd name="connsiteX0" fmla="*/ 623403 w 3361769"/>
                  <a:gd name="connsiteY0" fmla="*/ 1466483 h 2110479"/>
                  <a:gd name="connsiteX1" fmla="*/ 197172 w 3361769"/>
                  <a:gd name="connsiteY1" fmla="*/ 531823 h 2110479"/>
                  <a:gd name="connsiteX2" fmla="*/ 1806435 w 3361769"/>
                  <a:gd name="connsiteY2" fmla="*/ 141549 h 2110479"/>
                  <a:gd name="connsiteX3" fmla="*/ 3361769 w 3361769"/>
                  <a:gd name="connsiteY3" fmla="*/ 1616453 h 2110479"/>
                  <a:gd name="connsiteX4" fmla="*/ 3361768 w 3361769"/>
                  <a:gd name="connsiteY4" fmla="*/ 1616450 h 2110479"/>
                  <a:gd name="connsiteX5" fmla="*/ 2930786 w 3361769"/>
                  <a:gd name="connsiteY5" fmla="*/ 2110479 h 2110479"/>
                  <a:gd name="connsiteX6" fmla="*/ 2310681 w 3361769"/>
                  <a:gd name="connsiteY6" fmla="*/ 1616447 h 2110479"/>
                  <a:gd name="connsiteX7" fmla="*/ 2310681 w 3361769"/>
                  <a:gd name="connsiteY7" fmla="*/ 1616447 h 2110479"/>
                  <a:gd name="connsiteX8" fmla="*/ 623403 w 3361769"/>
                  <a:gd name="connsiteY8" fmla="*/ 1466483 h 2110479"/>
                  <a:gd name="connsiteX0" fmla="*/ 623403 w 3361769"/>
                  <a:gd name="connsiteY0" fmla="*/ 1473923 h 2117919"/>
                  <a:gd name="connsiteX1" fmla="*/ 197172 w 3361769"/>
                  <a:gd name="connsiteY1" fmla="*/ 539263 h 2117919"/>
                  <a:gd name="connsiteX2" fmla="*/ 1819529 w 3361769"/>
                  <a:gd name="connsiteY2" fmla="*/ 141549 h 2117919"/>
                  <a:gd name="connsiteX3" fmla="*/ 3361769 w 3361769"/>
                  <a:gd name="connsiteY3" fmla="*/ 1623893 h 2117919"/>
                  <a:gd name="connsiteX4" fmla="*/ 3361768 w 3361769"/>
                  <a:gd name="connsiteY4" fmla="*/ 1623890 h 2117919"/>
                  <a:gd name="connsiteX5" fmla="*/ 2930786 w 3361769"/>
                  <a:gd name="connsiteY5" fmla="*/ 2117919 h 2117919"/>
                  <a:gd name="connsiteX6" fmla="*/ 2310681 w 3361769"/>
                  <a:gd name="connsiteY6" fmla="*/ 1623887 h 2117919"/>
                  <a:gd name="connsiteX7" fmla="*/ 2310681 w 3361769"/>
                  <a:gd name="connsiteY7" fmla="*/ 1623887 h 2117919"/>
                  <a:gd name="connsiteX8" fmla="*/ 623403 w 3361769"/>
                  <a:gd name="connsiteY8" fmla="*/ 1473923 h 2117919"/>
                  <a:gd name="connsiteX0" fmla="*/ 623403 w 3361769"/>
                  <a:gd name="connsiteY0" fmla="*/ 1473923 h 2117919"/>
                  <a:gd name="connsiteX1" fmla="*/ 197172 w 3361769"/>
                  <a:gd name="connsiteY1" fmla="*/ 539263 h 2117919"/>
                  <a:gd name="connsiteX2" fmla="*/ 1819529 w 3361769"/>
                  <a:gd name="connsiteY2" fmla="*/ 141549 h 2117919"/>
                  <a:gd name="connsiteX3" fmla="*/ 3361769 w 3361769"/>
                  <a:gd name="connsiteY3" fmla="*/ 1623893 h 2117919"/>
                  <a:gd name="connsiteX4" fmla="*/ 3361768 w 3361769"/>
                  <a:gd name="connsiteY4" fmla="*/ 1623890 h 2117919"/>
                  <a:gd name="connsiteX5" fmla="*/ 2930786 w 3361769"/>
                  <a:gd name="connsiteY5" fmla="*/ 2117919 h 2117919"/>
                  <a:gd name="connsiteX6" fmla="*/ 2310681 w 3361769"/>
                  <a:gd name="connsiteY6" fmla="*/ 1623887 h 2117919"/>
                  <a:gd name="connsiteX7" fmla="*/ 2310681 w 3361769"/>
                  <a:gd name="connsiteY7" fmla="*/ 1623887 h 2117919"/>
                  <a:gd name="connsiteX8" fmla="*/ 623403 w 3361769"/>
                  <a:gd name="connsiteY8" fmla="*/ 1473923 h 2117919"/>
                  <a:gd name="connsiteX0" fmla="*/ 623403 w 3361769"/>
                  <a:gd name="connsiteY0" fmla="*/ 1471389 h 2115385"/>
                  <a:gd name="connsiteX1" fmla="*/ 197172 w 3361769"/>
                  <a:gd name="connsiteY1" fmla="*/ 536729 h 2115385"/>
                  <a:gd name="connsiteX2" fmla="*/ 1819529 w 3361769"/>
                  <a:gd name="connsiteY2" fmla="*/ 139015 h 2115385"/>
                  <a:gd name="connsiteX3" fmla="*/ 3361769 w 3361769"/>
                  <a:gd name="connsiteY3" fmla="*/ 1621359 h 2115385"/>
                  <a:gd name="connsiteX4" fmla="*/ 3361768 w 3361769"/>
                  <a:gd name="connsiteY4" fmla="*/ 1621356 h 2115385"/>
                  <a:gd name="connsiteX5" fmla="*/ 2930786 w 3361769"/>
                  <a:gd name="connsiteY5" fmla="*/ 2115385 h 2115385"/>
                  <a:gd name="connsiteX6" fmla="*/ 2310681 w 3361769"/>
                  <a:gd name="connsiteY6" fmla="*/ 1621353 h 2115385"/>
                  <a:gd name="connsiteX7" fmla="*/ 2310681 w 3361769"/>
                  <a:gd name="connsiteY7" fmla="*/ 1621353 h 2115385"/>
                  <a:gd name="connsiteX8" fmla="*/ 623403 w 3361769"/>
                  <a:gd name="connsiteY8" fmla="*/ 1471389 h 2115385"/>
                  <a:gd name="connsiteX0" fmla="*/ 623403 w 3361769"/>
                  <a:gd name="connsiteY0" fmla="*/ 1457313 h 2101309"/>
                  <a:gd name="connsiteX1" fmla="*/ 197172 w 3361769"/>
                  <a:gd name="connsiteY1" fmla="*/ 522653 h 2101309"/>
                  <a:gd name="connsiteX2" fmla="*/ 1819529 w 3361769"/>
                  <a:gd name="connsiteY2" fmla="*/ 124939 h 2101309"/>
                  <a:gd name="connsiteX3" fmla="*/ 3361769 w 3361769"/>
                  <a:gd name="connsiteY3" fmla="*/ 1607283 h 2101309"/>
                  <a:gd name="connsiteX4" fmla="*/ 3361768 w 3361769"/>
                  <a:gd name="connsiteY4" fmla="*/ 1607280 h 2101309"/>
                  <a:gd name="connsiteX5" fmla="*/ 2930786 w 3361769"/>
                  <a:gd name="connsiteY5" fmla="*/ 2101309 h 2101309"/>
                  <a:gd name="connsiteX6" fmla="*/ 2310681 w 3361769"/>
                  <a:gd name="connsiteY6" fmla="*/ 1607277 h 2101309"/>
                  <a:gd name="connsiteX7" fmla="*/ 2310681 w 3361769"/>
                  <a:gd name="connsiteY7" fmla="*/ 1607277 h 2101309"/>
                  <a:gd name="connsiteX8" fmla="*/ 623403 w 3361769"/>
                  <a:gd name="connsiteY8" fmla="*/ 1457313 h 2101309"/>
                  <a:gd name="connsiteX0" fmla="*/ 623403 w 3361769"/>
                  <a:gd name="connsiteY0" fmla="*/ 1447045 h 2091041"/>
                  <a:gd name="connsiteX1" fmla="*/ 197172 w 3361769"/>
                  <a:gd name="connsiteY1" fmla="*/ 512385 h 2091041"/>
                  <a:gd name="connsiteX2" fmla="*/ 1816702 w 3361769"/>
                  <a:gd name="connsiteY2" fmla="*/ 124939 h 2091041"/>
                  <a:gd name="connsiteX3" fmla="*/ 3361769 w 3361769"/>
                  <a:gd name="connsiteY3" fmla="*/ 1597015 h 2091041"/>
                  <a:gd name="connsiteX4" fmla="*/ 3361768 w 3361769"/>
                  <a:gd name="connsiteY4" fmla="*/ 1597012 h 2091041"/>
                  <a:gd name="connsiteX5" fmla="*/ 2930786 w 3361769"/>
                  <a:gd name="connsiteY5" fmla="*/ 2091041 h 2091041"/>
                  <a:gd name="connsiteX6" fmla="*/ 2310681 w 3361769"/>
                  <a:gd name="connsiteY6" fmla="*/ 1597009 h 2091041"/>
                  <a:gd name="connsiteX7" fmla="*/ 2310681 w 3361769"/>
                  <a:gd name="connsiteY7" fmla="*/ 1597009 h 2091041"/>
                  <a:gd name="connsiteX8" fmla="*/ 623403 w 3361769"/>
                  <a:gd name="connsiteY8" fmla="*/ 1447045 h 2091041"/>
                  <a:gd name="connsiteX0" fmla="*/ 623403 w 3361769"/>
                  <a:gd name="connsiteY0" fmla="*/ 1486327 h 2130323"/>
                  <a:gd name="connsiteX1" fmla="*/ 197172 w 3361769"/>
                  <a:gd name="connsiteY1" fmla="*/ 551667 h 2130323"/>
                  <a:gd name="connsiteX2" fmla="*/ 1816702 w 3361769"/>
                  <a:gd name="connsiteY2" fmla="*/ 164221 h 2130323"/>
                  <a:gd name="connsiteX3" fmla="*/ 3361769 w 3361769"/>
                  <a:gd name="connsiteY3" fmla="*/ 1636297 h 2130323"/>
                  <a:gd name="connsiteX4" fmla="*/ 3361768 w 3361769"/>
                  <a:gd name="connsiteY4" fmla="*/ 1636294 h 2130323"/>
                  <a:gd name="connsiteX5" fmla="*/ 2930786 w 3361769"/>
                  <a:gd name="connsiteY5" fmla="*/ 2130323 h 2130323"/>
                  <a:gd name="connsiteX6" fmla="*/ 2310681 w 3361769"/>
                  <a:gd name="connsiteY6" fmla="*/ 1636291 h 2130323"/>
                  <a:gd name="connsiteX7" fmla="*/ 2310681 w 3361769"/>
                  <a:gd name="connsiteY7" fmla="*/ 1636291 h 2130323"/>
                  <a:gd name="connsiteX8" fmla="*/ 623403 w 3361769"/>
                  <a:gd name="connsiteY8" fmla="*/ 1486327 h 2130323"/>
                  <a:gd name="connsiteX0" fmla="*/ 623403 w 3361769"/>
                  <a:gd name="connsiteY0" fmla="*/ 1486327 h 2130323"/>
                  <a:gd name="connsiteX1" fmla="*/ 197172 w 3361769"/>
                  <a:gd name="connsiteY1" fmla="*/ 551667 h 2130323"/>
                  <a:gd name="connsiteX2" fmla="*/ 1816702 w 3361769"/>
                  <a:gd name="connsiteY2" fmla="*/ 164221 h 2130323"/>
                  <a:gd name="connsiteX3" fmla="*/ 3361769 w 3361769"/>
                  <a:gd name="connsiteY3" fmla="*/ 1636297 h 2130323"/>
                  <a:gd name="connsiteX4" fmla="*/ 3361768 w 3361769"/>
                  <a:gd name="connsiteY4" fmla="*/ 1636294 h 2130323"/>
                  <a:gd name="connsiteX5" fmla="*/ 2930786 w 3361769"/>
                  <a:gd name="connsiteY5" fmla="*/ 2130323 h 2130323"/>
                  <a:gd name="connsiteX6" fmla="*/ 2310681 w 3361769"/>
                  <a:gd name="connsiteY6" fmla="*/ 1636291 h 2130323"/>
                  <a:gd name="connsiteX7" fmla="*/ 2310681 w 3361769"/>
                  <a:gd name="connsiteY7" fmla="*/ 1636291 h 2130323"/>
                  <a:gd name="connsiteX8" fmla="*/ 623403 w 3361769"/>
                  <a:gd name="connsiteY8" fmla="*/ 1486327 h 2130323"/>
                  <a:gd name="connsiteX0" fmla="*/ 623403 w 3361769"/>
                  <a:gd name="connsiteY0" fmla="*/ 1447045 h 2091041"/>
                  <a:gd name="connsiteX1" fmla="*/ 197172 w 3361769"/>
                  <a:gd name="connsiteY1" fmla="*/ 512385 h 2091041"/>
                  <a:gd name="connsiteX2" fmla="*/ 1816702 w 3361769"/>
                  <a:gd name="connsiteY2" fmla="*/ 124939 h 2091041"/>
                  <a:gd name="connsiteX3" fmla="*/ 3361769 w 3361769"/>
                  <a:gd name="connsiteY3" fmla="*/ 1597015 h 2091041"/>
                  <a:gd name="connsiteX4" fmla="*/ 3361768 w 3361769"/>
                  <a:gd name="connsiteY4" fmla="*/ 1597012 h 2091041"/>
                  <a:gd name="connsiteX5" fmla="*/ 2930786 w 3361769"/>
                  <a:gd name="connsiteY5" fmla="*/ 2091041 h 2091041"/>
                  <a:gd name="connsiteX6" fmla="*/ 2310681 w 3361769"/>
                  <a:gd name="connsiteY6" fmla="*/ 1597009 h 2091041"/>
                  <a:gd name="connsiteX7" fmla="*/ 2310681 w 3361769"/>
                  <a:gd name="connsiteY7" fmla="*/ 1597009 h 2091041"/>
                  <a:gd name="connsiteX8" fmla="*/ 623403 w 3361769"/>
                  <a:gd name="connsiteY8" fmla="*/ 1447045 h 2091041"/>
                  <a:gd name="connsiteX0" fmla="*/ 623403 w 3361769"/>
                  <a:gd name="connsiteY0" fmla="*/ 1465792 h 2109788"/>
                  <a:gd name="connsiteX1" fmla="*/ 197172 w 3361769"/>
                  <a:gd name="connsiteY1" fmla="*/ 531132 h 2109788"/>
                  <a:gd name="connsiteX2" fmla="*/ 1816702 w 3361769"/>
                  <a:gd name="connsiteY2" fmla="*/ 143686 h 2109788"/>
                  <a:gd name="connsiteX3" fmla="*/ 3361769 w 3361769"/>
                  <a:gd name="connsiteY3" fmla="*/ 1615762 h 2109788"/>
                  <a:gd name="connsiteX4" fmla="*/ 3361768 w 3361769"/>
                  <a:gd name="connsiteY4" fmla="*/ 1615759 h 2109788"/>
                  <a:gd name="connsiteX5" fmla="*/ 2930786 w 3361769"/>
                  <a:gd name="connsiteY5" fmla="*/ 2109788 h 2109788"/>
                  <a:gd name="connsiteX6" fmla="*/ 2310681 w 3361769"/>
                  <a:gd name="connsiteY6" fmla="*/ 1615756 h 2109788"/>
                  <a:gd name="connsiteX7" fmla="*/ 2310681 w 3361769"/>
                  <a:gd name="connsiteY7" fmla="*/ 1615756 h 2109788"/>
                  <a:gd name="connsiteX8" fmla="*/ 623403 w 3361769"/>
                  <a:gd name="connsiteY8" fmla="*/ 1465792 h 2109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61769" h="2109788">
                    <a:moveTo>
                      <a:pt x="623403" y="1465792"/>
                    </a:moveTo>
                    <a:cubicBezTo>
                      <a:pt x="205992" y="1348376"/>
                      <a:pt x="0" y="751954"/>
                      <a:pt x="197172" y="531132"/>
                    </a:cubicBezTo>
                    <a:cubicBezTo>
                      <a:pt x="513286" y="253809"/>
                      <a:pt x="1175227" y="0"/>
                      <a:pt x="1816702" y="143686"/>
                    </a:cubicBezTo>
                    <a:cubicBezTo>
                      <a:pt x="2552113" y="296005"/>
                      <a:pt x="3171197" y="865290"/>
                      <a:pt x="3361769" y="1615762"/>
                    </a:cubicBezTo>
                    <a:cubicBezTo>
                      <a:pt x="3361769" y="1615761"/>
                      <a:pt x="3361768" y="1615760"/>
                      <a:pt x="3361768" y="1615759"/>
                    </a:cubicBezTo>
                    <a:lnTo>
                      <a:pt x="2930786" y="2109788"/>
                    </a:lnTo>
                    <a:lnTo>
                      <a:pt x="2310681" y="1615756"/>
                    </a:lnTo>
                    <a:lnTo>
                      <a:pt x="2310681" y="1615756"/>
                    </a:lnTo>
                    <a:cubicBezTo>
                      <a:pt x="2039577" y="1124957"/>
                      <a:pt x="1201679" y="873752"/>
                      <a:pt x="623403" y="1465792"/>
                    </a:cubicBez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" name="Freeform 41"/>
              <p:cNvSpPr/>
              <p:nvPr/>
            </p:nvSpPr>
            <p:spPr>
              <a:xfrm rot="10127030">
                <a:off x="2837062" y="3468404"/>
                <a:ext cx="3279076" cy="2104536"/>
              </a:xfrm>
              <a:custGeom>
                <a:avLst/>
                <a:gdLst>
                  <a:gd name="connsiteX0" fmla="*/ 348547 w 4038600"/>
                  <a:gd name="connsiteY0" fmla="*/ 906891 h 4038600"/>
                  <a:gd name="connsiteX1" fmla="*/ 2357628 w 4038600"/>
                  <a:gd name="connsiteY1" fmla="*/ 40815 h 4038600"/>
                  <a:gd name="connsiteX2" fmla="*/ 3964758 w 4038600"/>
                  <a:gd name="connsiteY2" fmla="*/ 1525277 h 4038600"/>
                  <a:gd name="connsiteX3" fmla="*/ 3964757 w 4038600"/>
                  <a:gd name="connsiteY3" fmla="*/ 1525274 h 4038600"/>
                  <a:gd name="connsiteX4" fmla="*/ 3533775 w 4038600"/>
                  <a:gd name="connsiteY4" fmla="*/ 2019303 h 4038600"/>
                  <a:gd name="connsiteX5" fmla="*/ 2913670 w 4038600"/>
                  <a:gd name="connsiteY5" fmla="*/ 1525271 h 4038600"/>
                  <a:gd name="connsiteX6" fmla="*/ 2913670 w 4038600"/>
                  <a:gd name="connsiteY6" fmla="*/ 1525271 h 4038600"/>
                  <a:gd name="connsiteX7" fmla="*/ 2061559 w 4038600"/>
                  <a:gd name="connsiteY7" fmla="*/ 998426 h 4038600"/>
                  <a:gd name="connsiteX8" fmla="*/ 1168818 w 4038600"/>
                  <a:gd name="connsiteY8" fmla="*/ 1453038 h 4038600"/>
                  <a:gd name="connsiteX9" fmla="*/ 348547 w 4038600"/>
                  <a:gd name="connsiteY9" fmla="*/ 906891 h 4038600"/>
                  <a:gd name="connsiteX0" fmla="*/ 0 w 3616211"/>
                  <a:gd name="connsiteY0" fmla="*/ 999801 h 2112213"/>
                  <a:gd name="connsiteX1" fmla="*/ 2009081 w 3616211"/>
                  <a:gd name="connsiteY1" fmla="*/ 133725 h 2112213"/>
                  <a:gd name="connsiteX2" fmla="*/ 3616211 w 3616211"/>
                  <a:gd name="connsiteY2" fmla="*/ 1618187 h 2112213"/>
                  <a:gd name="connsiteX3" fmla="*/ 3616210 w 3616211"/>
                  <a:gd name="connsiteY3" fmla="*/ 1618184 h 2112213"/>
                  <a:gd name="connsiteX4" fmla="*/ 3185228 w 3616211"/>
                  <a:gd name="connsiteY4" fmla="*/ 2112213 h 2112213"/>
                  <a:gd name="connsiteX5" fmla="*/ 2565123 w 3616211"/>
                  <a:gd name="connsiteY5" fmla="*/ 1618181 h 2112213"/>
                  <a:gd name="connsiteX6" fmla="*/ 2565123 w 3616211"/>
                  <a:gd name="connsiteY6" fmla="*/ 1618181 h 2112213"/>
                  <a:gd name="connsiteX7" fmla="*/ 1713012 w 3616211"/>
                  <a:gd name="connsiteY7" fmla="*/ 1091336 h 2112213"/>
                  <a:gd name="connsiteX8" fmla="*/ 820271 w 3616211"/>
                  <a:gd name="connsiteY8" fmla="*/ 1545948 h 2112213"/>
                  <a:gd name="connsiteX9" fmla="*/ 842336 w 3616211"/>
                  <a:gd name="connsiteY9" fmla="*/ 883669 h 2112213"/>
                  <a:gd name="connsiteX10" fmla="*/ 0 w 3616211"/>
                  <a:gd name="connsiteY10" fmla="*/ 999801 h 2112213"/>
                  <a:gd name="connsiteX0" fmla="*/ 0 w 3153747"/>
                  <a:gd name="connsiteY0" fmla="*/ 660371 h 2263706"/>
                  <a:gd name="connsiteX1" fmla="*/ 1546617 w 3153747"/>
                  <a:gd name="connsiteY1" fmla="*/ 285218 h 2263706"/>
                  <a:gd name="connsiteX2" fmla="*/ 3153747 w 3153747"/>
                  <a:gd name="connsiteY2" fmla="*/ 1769680 h 2263706"/>
                  <a:gd name="connsiteX3" fmla="*/ 3153746 w 3153747"/>
                  <a:gd name="connsiteY3" fmla="*/ 1769677 h 2263706"/>
                  <a:gd name="connsiteX4" fmla="*/ 2722764 w 3153747"/>
                  <a:gd name="connsiteY4" fmla="*/ 2263706 h 2263706"/>
                  <a:gd name="connsiteX5" fmla="*/ 2102659 w 3153747"/>
                  <a:gd name="connsiteY5" fmla="*/ 1769674 h 2263706"/>
                  <a:gd name="connsiteX6" fmla="*/ 2102659 w 3153747"/>
                  <a:gd name="connsiteY6" fmla="*/ 1769674 h 2263706"/>
                  <a:gd name="connsiteX7" fmla="*/ 1250548 w 3153747"/>
                  <a:gd name="connsiteY7" fmla="*/ 1242829 h 2263706"/>
                  <a:gd name="connsiteX8" fmla="*/ 357807 w 3153747"/>
                  <a:gd name="connsiteY8" fmla="*/ 1697441 h 2263706"/>
                  <a:gd name="connsiteX9" fmla="*/ 379872 w 3153747"/>
                  <a:gd name="connsiteY9" fmla="*/ 1035162 h 2263706"/>
                  <a:gd name="connsiteX10" fmla="*/ 0 w 3153747"/>
                  <a:gd name="connsiteY10" fmla="*/ 660371 h 2263706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62326 h 2142915"/>
                  <a:gd name="connsiteX1" fmla="*/ 1671946 w 3279076"/>
                  <a:gd name="connsiteY1" fmla="*/ 164427 h 2142915"/>
                  <a:gd name="connsiteX2" fmla="*/ 3279076 w 3279076"/>
                  <a:gd name="connsiteY2" fmla="*/ 1648889 h 2142915"/>
                  <a:gd name="connsiteX3" fmla="*/ 3279075 w 3279076"/>
                  <a:gd name="connsiteY3" fmla="*/ 1648886 h 2142915"/>
                  <a:gd name="connsiteX4" fmla="*/ 2848093 w 3279076"/>
                  <a:gd name="connsiteY4" fmla="*/ 2142915 h 2142915"/>
                  <a:gd name="connsiteX5" fmla="*/ 2227988 w 3279076"/>
                  <a:gd name="connsiteY5" fmla="*/ 1648883 h 2142915"/>
                  <a:gd name="connsiteX6" fmla="*/ 2227988 w 3279076"/>
                  <a:gd name="connsiteY6" fmla="*/ 1648883 h 2142915"/>
                  <a:gd name="connsiteX7" fmla="*/ 1375877 w 3279076"/>
                  <a:gd name="connsiteY7" fmla="*/ 1122038 h 2142915"/>
                  <a:gd name="connsiteX8" fmla="*/ 483136 w 3279076"/>
                  <a:gd name="connsiteY8" fmla="*/ 1576650 h 2142915"/>
                  <a:gd name="connsiteX9" fmla="*/ 505201 w 3279076"/>
                  <a:gd name="connsiteY9" fmla="*/ 914371 h 2142915"/>
                  <a:gd name="connsiteX10" fmla="*/ 0 w 3279076"/>
                  <a:gd name="connsiteY10" fmla="*/ 662326 h 2142915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  <a:gd name="connsiteX0" fmla="*/ 0 w 3279076"/>
                  <a:gd name="connsiteY0" fmla="*/ 623947 h 2104536"/>
                  <a:gd name="connsiteX1" fmla="*/ 1671946 w 3279076"/>
                  <a:gd name="connsiteY1" fmla="*/ 126048 h 2104536"/>
                  <a:gd name="connsiteX2" fmla="*/ 3279076 w 3279076"/>
                  <a:gd name="connsiteY2" fmla="*/ 1610510 h 2104536"/>
                  <a:gd name="connsiteX3" fmla="*/ 3279075 w 3279076"/>
                  <a:gd name="connsiteY3" fmla="*/ 1610507 h 2104536"/>
                  <a:gd name="connsiteX4" fmla="*/ 2848093 w 3279076"/>
                  <a:gd name="connsiteY4" fmla="*/ 2104536 h 2104536"/>
                  <a:gd name="connsiteX5" fmla="*/ 2227988 w 3279076"/>
                  <a:gd name="connsiteY5" fmla="*/ 1610504 h 2104536"/>
                  <a:gd name="connsiteX6" fmla="*/ 2227988 w 3279076"/>
                  <a:gd name="connsiteY6" fmla="*/ 1610504 h 2104536"/>
                  <a:gd name="connsiteX7" fmla="*/ 1375877 w 3279076"/>
                  <a:gd name="connsiteY7" fmla="*/ 1083659 h 2104536"/>
                  <a:gd name="connsiteX8" fmla="*/ 483136 w 3279076"/>
                  <a:gd name="connsiteY8" fmla="*/ 1538271 h 2104536"/>
                  <a:gd name="connsiteX9" fmla="*/ 505201 w 3279076"/>
                  <a:gd name="connsiteY9" fmla="*/ 875992 h 2104536"/>
                  <a:gd name="connsiteX10" fmla="*/ 0 w 3279076"/>
                  <a:gd name="connsiteY10" fmla="*/ 623947 h 2104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279076" h="2104536">
                    <a:moveTo>
                      <a:pt x="0" y="623947"/>
                    </a:moveTo>
                    <a:cubicBezTo>
                      <a:pt x="386672" y="216217"/>
                      <a:pt x="1074126" y="0"/>
                      <a:pt x="1671946" y="126048"/>
                    </a:cubicBezTo>
                    <a:cubicBezTo>
                      <a:pt x="2438867" y="280774"/>
                      <a:pt x="3083812" y="841561"/>
                      <a:pt x="3279076" y="1610510"/>
                    </a:cubicBezTo>
                    <a:cubicBezTo>
                      <a:pt x="3279076" y="1610509"/>
                      <a:pt x="3279075" y="1610508"/>
                      <a:pt x="3279075" y="1610507"/>
                    </a:cubicBezTo>
                    <a:lnTo>
                      <a:pt x="2848093" y="2104536"/>
                    </a:lnTo>
                    <a:lnTo>
                      <a:pt x="2227988" y="1610504"/>
                    </a:lnTo>
                    <a:lnTo>
                      <a:pt x="2227988" y="1610504"/>
                    </a:lnTo>
                    <a:cubicBezTo>
                      <a:pt x="2055444" y="1298135"/>
                      <a:pt x="1732428" y="1098420"/>
                      <a:pt x="1375877" y="1083659"/>
                    </a:cubicBezTo>
                    <a:cubicBezTo>
                      <a:pt x="1028023" y="1057676"/>
                      <a:pt x="722335" y="1230632"/>
                      <a:pt x="483136" y="1538271"/>
                    </a:cubicBezTo>
                    <a:lnTo>
                      <a:pt x="505201" y="875992"/>
                    </a:lnTo>
                    <a:lnTo>
                      <a:pt x="0" y="623947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3" name="Rectangle 42"/>
            <p:cNvSpPr/>
            <p:nvPr/>
          </p:nvSpPr>
          <p:spPr>
            <a:xfrm rot="18454856">
              <a:off x="5428732" y="3382987"/>
              <a:ext cx="1447996" cy="767499"/>
            </a:xfrm>
            <a:prstGeom prst="rect">
              <a:avLst/>
            </a:prstGeom>
          </p:spPr>
          <p:txBody>
            <a:bodyPr spcFirstLastPara="1" wrap="none" numCol="1">
              <a:prstTxWarp prst="textArchUp">
                <a:avLst>
                  <a:gd name="adj" fmla="val 11001783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/>
              </a:pPr>
              <a:r>
                <a:rPr lang="pl-PL" sz="2000" b="1" kern="0" cap="all" dirty="0" smtClean="0">
                  <a:solidFill>
                    <a:srgbClr val="C00000"/>
                  </a:solidFill>
                  <a:effectLst>
                    <a:outerShdw blurRad="711200" algn="ctr" rotWithShape="0">
                      <a:srgbClr val="FFFFFF">
                        <a:alpha val="39000"/>
                      </a:srgbClr>
                    </a:outerShdw>
                  </a:effectLst>
                  <a:latin typeface="Segoe Condensed" pitchFamily="34" charset="0"/>
                </a:rPr>
                <a:t>Oczyszczanie</a:t>
              </a:r>
              <a:endParaRPr lang="en-US" sz="2000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endParaRPr>
            </a:p>
          </p:txBody>
        </p:sp>
        <p:sp>
          <p:nvSpPr>
            <p:cNvPr id="14" name="Rectangle 43"/>
            <p:cNvSpPr/>
            <p:nvPr/>
          </p:nvSpPr>
          <p:spPr>
            <a:xfrm rot="3636128">
              <a:off x="6320656" y="3424879"/>
              <a:ext cx="1346539" cy="762666"/>
            </a:xfrm>
            <a:prstGeom prst="rect">
              <a:avLst/>
            </a:prstGeom>
          </p:spPr>
          <p:txBody>
            <a:bodyPr spcFirstLastPara="1" wrap="none" numCol="1">
              <a:prstTxWarp prst="textArchUp">
                <a:avLst>
                  <a:gd name="adj" fmla="val 11001783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/>
              </a:pPr>
              <a:r>
                <a:rPr lang="pl-PL" sz="2000" b="1" kern="0" cap="all" dirty="0" smtClean="0">
                  <a:solidFill>
                    <a:srgbClr val="C00000"/>
                  </a:solidFill>
                  <a:effectLst>
                    <a:outerShdw blurRad="711200" algn="ctr" rotWithShape="0">
                      <a:srgbClr val="FFFFFF">
                        <a:alpha val="39000"/>
                      </a:srgbClr>
                    </a:outerShdw>
                  </a:effectLst>
                  <a:latin typeface="Segoe Condensed" pitchFamily="34" charset="0"/>
                </a:rPr>
                <a:t>Zarządzanie</a:t>
              </a:r>
              <a:endParaRPr lang="en-US" sz="2000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endParaRPr>
            </a:p>
          </p:txBody>
        </p:sp>
        <p:sp>
          <p:nvSpPr>
            <p:cNvPr id="15" name="Rectangle 44"/>
            <p:cNvSpPr/>
            <p:nvPr/>
          </p:nvSpPr>
          <p:spPr>
            <a:xfrm rot="253032">
              <a:off x="5745103" y="3801633"/>
              <a:ext cx="1611635" cy="1081136"/>
            </a:xfrm>
            <a:prstGeom prst="rect">
              <a:avLst/>
            </a:prstGeom>
            <a:noFill/>
          </p:spPr>
          <p:txBody>
            <a:bodyPr spcFirstLastPara="1" wrap="none" numCol="1">
              <a:prstTxWarp prst="textArchDown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8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63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45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27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909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90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72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54" algn="l" defTabSz="914363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>
                <a:defRPr/>
              </a:pPr>
              <a:r>
                <a:rPr lang="pl-PL" b="1" kern="0" cap="all" dirty="0" smtClean="0">
                  <a:solidFill>
                    <a:srgbClr val="C00000"/>
                  </a:solidFill>
                  <a:effectLst>
                    <a:outerShdw blurRad="711200" algn="ctr" rotWithShape="0">
                      <a:srgbClr val="FFFFFF">
                        <a:alpha val="39000"/>
                      </a:srgbClr>
                    </a:outerShdw>
                  </a:effectLst>
                  <a:latin typeface="Segoe Condensed" pitchFamily="34" charset="0"/>
                </a:rPr>
                <a:t>Integracja</a:t>
              </a:r>
              <a:endParaRPr lang="en-US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endParaRPr>
            </a:p>
          </p:txBody>
        </p:sp>
      </p:grpSp>
      <p:sp>
        <p:nvSpPr>
          <p:cNvPr id="19" name="TextBox 46"/>
          <p:cNvSpPr txBox="1"/>
          <p:nvPr/>
        </p:nvSpPr>
        <p:spPr>
          <a:xfrm>
            <a:off x="2305147" y="1582982"/>
            <a:ext cx="2946728" cy="1277273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600"/>
              </a:spcBef>
              <a:defRPr/>
            </a:pPr>
            <a:r>
              <a:rPr lang="en-US" sz="1600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rPr>
              <a:t>Data Quality Services</a:t>
            </a: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>
                <a:solidFill>
                  <a:srgbClr val="C00000"/>
                </a:solidFill>
              </a:rPr>
              <a:t>Poprawa, </a:t>
            </a:r>
            <a:r>
              <a:rPr lang="pl-PL" sz="1400" kern="0" dirty="0" err="1">
                <a:solidFill>
                  <a:srgbClr val="C00000"/>
                </a:solidFill>
              </a:rPr>
              <a:t>deduplikacja</a:t>
            </a:r>
            <a:r>
              <a:rPr lang="pl-PL" sz="1400" kern="0" dirty="0">
                <a:solidFill>
                  <a:srgbClr val="C00000"/>
                </a:solidFill>
              </a:rPr>
              <a:t> i standaryzacja </a:t>
            </a:r>
            <a:r>
              <a:rPr lang="pl-PL" sz="1400" kern="0" dirty="0" smtClean="0">
                <a:solidFill>
                  <a:srgbClr val="C00000"/>
                </a:solidFill>
              </a:rPr>
              <a:t>danych za pomocą baz wiedzy: manualna lub</a:t>
            </a:r>
            <a:r>
              <a:rPr lang="en-US" sz="1400" kern="0" dirty="0" smtClean="0">
                <a:solidFill>
                  <a:srgbClr val="C00000"/>
                </a:solidFill>
              </a:rPr>
              <a:t> </a:t>
            </a:r>
            <a:r>
              <a:rPr lang="pl-PL" sz="1400" kern="0" dirty="0" smtClean="0">
                <a:solidFill>
                  <a:srgbClr val="C00000"/>
                </a:solidFill>
              </a:rPr>
              <a:t>zintegrowana z </a:t>
            </a:r>
            <a:r>
              <a:rPr lang="en-US" sz="1400" kern="0" dirty="0" smtClean="0">
                <a:solidFill>
                  <a:srgbClr val="C00000"/>
                </a:solidFill>
              </a:rPr>
              <a:t>SSIS</a:t>
            </a:r>
            <a:endParaRPr lang="en-US" sz="1400" kern="0" dirty="0">
              <a:solidFill>
                <a:srgbClr val="C00000"/>
              </a:solidFill>
            </a:endParaRPr>
          </a:p>
        </p:txBody>
      </p:sp>
      <p:sp>
        <p:nvSpPr>
          <p:cNvPr id="20" name="TextBox 47"/>
          <p:cNvSpPr txBox="1"/>
          <p:nvPr/>
        </p:nvSpPr>
        <p:spPr>
          <a:xfrm>
            <a:off x="5644084" y="1642411"/>
            <a:ext cx="3464420" cy="143116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600"/>
              </a:spcBef>
              <a:defRPr/>
            </a:pPr>
            <a:r>
              <a:rPr lang="en-US" sz="1600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rPr>
              <a:t>Master Data Services</a:t>
            </a: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>
                <a:solidFill>
                  <a:srgbClr val="C00000"/>
                </a:solidFill>
              </a:rPr>
              <a:t>Centralne repozytorium danych wzorcowych</a:t>
            </a:r>
            <a:endParaRPr lang="en-US" sz="1400" kern="0" dirty="0">
              <a:solidFill>
                <a:srgbClr val="C00000"/>
              </a:solidFill>
            </a:endParaRP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 smtClean="0">
                <a:solidFill>
                  <a:srgbClr val="C00000"/>
                </a:solidFill>
              </a:rPr>
              <a:t>Integracja z arkuszem Excel</a:t>
            </a: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 smtClean="0">
                <a:solidFill>
                  <a:srgbClr val="C00000"/>
                </a:solidFill>
              </a:rPr>
              <a:t>Łatwy i szybki import danych</a:t>
            </a:r>
            <a:endParaRPr lang="en-US" sz="1400" kern="0" dirty="0">
              <a:solidFill>
                <a:srgbClr val="C00000"/>
              </a:solidFill>
            </a:endParaRPr>
          </a:p>
        </p:txBody>
      </p:sp>
      <p:sp>
        <p:nvSpPr>
          <p:cNvPr id="21" name="TextBox 50"/>
          <p:cNvSpPr txBox="1"/>
          <p:nvPr/>
        </p:nvSpPr>
        <p:spPr>
          <a:xfrm>
            <a:off x="3445807" y="5590681"/>
            <a:ext cx="5576614" cy="92333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600"/>
              </a:spcBef>
              <a:defRPr/>
            </a:pPr>
            <a:r>
              <a:rPr lang="en-US" sz="1600" b="1" kern="0" cap="all" dirty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rPr>
              <a:t>Integration </a:t>
            </a:r>
            <a:r>
              <a:rPr lang="en-US" sz="1600" b="1" kern="0" cap="all" dirty="0" smtClean="0">
                <a:solidFill>
                  <a:srgbClr val="C00000"/>
                </a:solidFill>
                <a:effectLst>
                  <a:outerShdw blurRad="711200" algn="ctr" rotWithShape="0">
                    <a:srgbClr val="FFFFFF">
                      <a:alpha val="39000"/>
                    </a:srgbClr>
                  </a:outerShdw>
                </a:effectLst>
                <a:latin typeface="Segoe Condensed" pitchFamily="34" charset="0"/>
              </a:rPr>
              <a:t>Services</a:t>
            </a:r>
            <a:endParaRPr lang="en-US" sz="1600" b="1" kern="0" cap="all" dirty="0">
              <a:solidFill>
                <a:srgbClr val="C00000"/>
              </a:solidFill>
              <a:effectLst>
                <a:outerShdw blurRad="711200" algn="ctr" rotWithShape="0">
                  <a:srgbClr val="FFFFFF">
                    <a:alpha val="39000"/>
                  </a:srgbClr>
                </a:outerShdw>
              </a:effectLst>
              <a:latin typeface="Segoe Condensed" pitchFamily="34" charset="0"/>
            </a:endParaRP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 smtClean="0">
                <a:solidFill>
                  <a:srgbClr val="C00000"/>
                </a:solidFill>
              </a:rPr>
              <a:t>Nowy model wdrażania i zarządzania pakietami</a:t>
            </a:r>
            <a:endParaRPr lang="en-US" sz="1400" kern="0" dirty="0">
              <a:solidFill>
                <a:srgbClr val="C00000"/>
              </a:solidFill>
            </a:endParaRPr>
          </a:p>
          <a:p>
            <a:pPr marL="285750" lvl="1" defTabSz="444500">
              <a:spcBef>
                <a:spcPts val="600"/>
              </a:spcBef>
              <a:buClr>
                <a:srgbClr val="FFFFFF"/>
              </a:buClr>
              <a:buSzPct val="100000"/>
              <a:defRPr/>
            </a:pPr>
            <a:r>
              <a:rPr lang="pl-PL" sz="1400" kern="0" dirty="0" smtClean="0">
                <a:solidFill>
                  <a:srgbClr val="C00000"/>
                </a:solidFill>
              </a:rPr>
              <a:t>Funkcjonalność i efektywność</a:t>
            </a:r>
            <a:endParaRPr lang="en-US" sz="1400" kern="0" dirty="0">
              <a:solidFill>
                <a:srgbClr val="C00000"/>
              </a:solidFill>
            </a:endParaRPr>
          </a:p>
        </p:txBody>
      </p:sp>
      <p:sp>
        <p:nvSpPr>
          <p:cNvPr id="22" name="Oval 4"/>
          <p:cNvSpPr/>
          <p:nvPr/>
        </p:nvSpPr>
        <p:spPr bwMode="auto">
          <a:xfrm>
            <a:off x="4877238" y="1302102"/>
            <a:ext cx="609776" cy="457952"/>
          </a:xfrm>
          <a:custGeom>
            <a:avLst/>
            <a:gdLst/>
            <a:ahLst/>
            <a:cxnLst/>
            <a:rect l="l" t="t" r="r" b="b"/>
            <a:pathLst>
              <a:path w="1708728" h="1708728">
                <a:moveTo>
                  <a:pt x="1265381" y="224304"/>
                </a:moveTo>
                <a:cubicBezTo>
                  <a:pt x="1089601" y="448959"/>
                  <a:pt x="923347" y="759340"/>
                  <a:pt x="766617" y="1212595"/>
                </a:cubicBezTo>
                <a:cubicBezTo>
                  <a:pt x="602960" y="1095601"/>
                  <a:pt x="744104" y="1207207"/>
                  <a:pt x="275647" y="861613"/>
                </a:cubicBezTo>
                <a:lnTo>
                  <a:pt x="147492" y="1167857"/>
                </a:lnTo>
                <a:cubicBezTo>
                  <a:pt x="288587" y="1202301"/>
                  <a:pt x="596369" y="1293894"/>
                  <a:pt x="785090" y="1471213"/>
                </a:cubicBezTo>
                <a:cubicBezTo>
                  <a:pt x="937826" y="1029456"/>
                  <a:pt x="1271539" y="706760"/>
                  <a:pt x="1514763" y="445977"/>
                </a:cubicBezTo>
                <a:close/>
                <a:moveTo>
                  <a:pt x="854364" y="0"/>
                </a:moveTo>
                <a:cubicBezTo>
                  <a:pt x="1326216" y="0"/>
                  <a:pt x="1708728" y="382512"/>
                  <a:pt x="1708728" y="854364"/>
                </a:cubicBezTo>
                <a:cubicBezTo>
                  <a:pt x="1708728" y="1326216"/>
                  <a:pt x="1326216" y="1708728"/>
                  <a:pt x="854364" y="1708728"/>
                </a:cubicBezTo>
                <a:cubicBezTo>
                  <a:pt x="382512" y="1708728"/>
                  <a:pt x="0" y="1326216"/>
                  <a:pt x="0" y="854364"/>
                </a:cubicBezTo>
                <a:cubicBezTo>
                  <a:pt x="0" y="382512"/>
                  <a:pt x="382512" y="0"/>
                  <a:pt x="85436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solidFill>
                <a:srgbClr val="C00000"/>
              </a:solidFill>
            </a:endParaRPr>
          </a:p>
        </p:txBody>
      </p:sp>
      <p:grpSp>
        <p:nvGrpSpPr>
          <p:cNvPr id="23" name="Group 54"/>
          <p:cNvGrpSpPr/>
          <p:nvPr/>
        </p:nvGrpSpPr>
        <p:grpSpPr>
          <a:xfrm>
            <a:off x="8311430" y="1464095"/>
            <a:ext cx="533665" cy="485389"/>
            <a:chOff x="1610963" y="5393853"/>
            <a:chExt cx="1010203" cy="986394"/>
          </a:xfrm>
        </p:grpSpPr>
        <p:grpSp>
          <p:nvGrpSpPr>
            <p:cNvPr id="24" name="Group 55"/>
            <p:cNvGrpSpPr>
              <a:grpSpLocks noChangeAspect="1"/>
            </p:cNvGrpSpPr>
            <p:nvPr/>
          </p:nvGrpSpPr>
          <p:grpSpPr>
            <a:xfrm>
              <a:off x="1610963" y="5393853"/>
              <a:ext cx="537877" cy="925265"/>
              <a:chOff x="377825" y="1184276"/>
              <a:chExt cx="1020763" cy="1325563"/>
            </a:xfrm>
          </p:grpSpPr>
          <p:sp>
            <p:nvSpPr>
              <p:cNvPr id="26" name="Oval 122"/>
              <p:cNvSpPr>
                <a:spLocks noChangeArrowheads="1"/>
              </p:cNvSpPr>
              <p:nvPr/>
            </p:nvSpPr>
            <p:spPr bwMode="auto">
              <a:xfrm>
                <a:off x="395288" y="1184276"/>
                <a:ext cx="985838" cy="18732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7" name="Freeform 123"/>
              <p:cNvSpPr>
                <a:spLocks noEditPoints="1"/>
              </p:cNvSpPr>
              <p:nvPr/>
            </p:nvSpPr>
            <p:spPr bwMode="auto">
              <a:xfrm>
                <a:off x="377825" y="1314451"/>
                <a:ext cx="1020763" cy="1195388"/>
              </a:xfrm>
              <a:custGeom>
                <a:avLst/>
                <a:gdLst>
                  <a:gd name="T0" fmla="*/ 480 w 480"/>
                  <a:gd name="T1" fmla="*/ 135 h 562"/>
                  <a:gd name="T2" fmla="*/ 480 w 480"/>
                  <a:gd name="T3" fmla="*/ 0 h 562"/>
                  <a:gd name="T4" fmla="*/ 240 w 480"/>
                  <a:gd name="T5" fmla="*/ 43 h 562"/>
                  <a:gd name="T6" fmla="*/ 0 w 480"/>
                  <a:gd name="T7" fmla="*/ 0 h 562"/>
                  <a:gd name="T8" fmla="*/ 0 w 480"/>
                  <a:gd name="T9" fmla="*/ 135 h 562"/>
                  <a:gd name="T10" fmla="*/ 15 w 480"/>
                  <a:gd name="T11" fmla="*/ 153 h 562"/>
                  <a:gd name="T12" fmla="*/ 0 w 480"/>
                  <a:gd name="T13" fmla="*/ 170 h 562"/>
                  <a:gd name="T14" fmla="*/ 0 w 480"/>
                  <a:gd name="T15" fmla="*/ 322 h 562"/>
                  <a:gd name="T16" fmla="*/ 15 w 480"/>
                  <a:gd name="T17" fmla="*/ 340 h 562"/>
                  <a:gd name="T18" fmla="*/ 0 w 480"/>
                  <a:gd name="T19" fmla="*/ 358 h 562"/>
                  <a:gd name="T20" fmla="*/ 0 w 480"/>
                  <a:gd name="T21" fmla="*/ 510 h 562"/>
                  <a:gd name="T22" fmla="*/ 240 w 480"/>
                  <a:gd name="T23" fmla="*/ 562 h 562"/>
                  <a:gd name="T24" fmla="*/ 480 w 480"/>
                  <a:gd name="T25" fmla="*/ 510 h 562"/>
                  <a:gd name="T26" fmla="*/ 480 w 480"/>
                  <a:gd name="T27" fmla="*/ 358 h 562"/>
                  <a:gd name="T28" fmla="*/ 466 w 480"/>
                  <a:gd name="T29" fmla="*/ 340 h 562"/>
                  <a:gd name="T30" fmla="*/ 480 w 480"/>
                  <a:gd name="T31" fmla="*/ 322 h 562"/>
                  <a:gd name="T32" fmla="*/ 480 w 480"/>
                  <a:gd name="T33" fmla="*/ 170 h 562"/>
                  <a:gd name="T34" fmla="*/ 466 w 480"/>
                  <a:gd name="T35" fmla="*/ 153 h 562"/>
                  <a:gd name="T36" fmla="*/ 480 w 480"/>
                  <a:gd name="T37" fmla="*/ 135 h 562"/>
                  <a:gd name="T38" fmla="*/ 458 w 480"/>
                  <a:gd name="T39" fmla="*/ 352 h 562"/>
                  <a:gd name="T40" fmla="*/ 240 w 480"/>
                  <a:gd name="T41" fmla="*/ 380 h 562"/>
                  <a:gd name="T42" fmla="*/ 23 w 480"/>
                  <a:gd name="T43" fmla="*/ 352 h 562"/>
                  <a:gd name="T44" fmla="*/ 23 w 480"/>
                  <a:gd name="T45" fmla="*/ 333 h 562"/>
                  <a:gd name="T46" fmla="*/ 240 w 480"/>
                  <a:gd name="T47" fmla="*/ 361 h 562"/>
                  <a:gd name="T48" fmla="*/ 458 w 480"/>
                  <a:gd name="T49" fmla="*/ 333 h 562"/>
                  <a:gd name="T50" fmla="*/ 458 w 480"/>
                  <a:gd name="T51" fmla="*/ 352 h 562"/>
                  <a:gd name="T52" fmla="*/ 458 w 480"/>
                  <a:gd name="T53" fmla="*/ 166 h 562"/>
                  <a:gd name="T54" fmla="*/ 240 w 480"/>
                  <a:gd name="T55" fmla="*/ 195 h 562"/>
                  <a:gd name="T56" fmla="*/ 23 w 480"/>
                  <a:gd name="T57" fmla="*/ 166 h 562"/>
                  <a:gd name="T58" fmla="*/ 23 w 480"/>
                  <a:gd name="T59" fmla="*/ 147 h 562"/>
                  <a:gd name="T60" fmla="*/ 240 w 480"/>
                  <a:gd name="T61" fmla="*/ 176 h 562"/>
                  <a:gd name="T62" fmla="*/ 458 w 480"/>
                  <a:gd name="T63" fmla="*/ 147 h 562"/>
                  <a:gd name="T64" fmla="*/ 458 w 480"/>
                  <a:gd name="T65" fmla="*/ 166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80" h="562">
                    <a:moveTo>
                      <a:pt x="480" y="135"/>
                    </a:moveTo>
                    <a:cubicBezTo>
                      <a:pt x="480" y="0"/>
                      <a:pt x="480" y="0"/>
                      <a:pt x="480" y="0"/>
                    </a:cubicBezTo>
                    <a:cubicBezTo>
                      <a:pt x="448" y="31"/>
                      <a:pt x="326" y="43"/>
                      <a:pt x="240" y="43"/>
                    </a:cubicBezTo>
                    <a:cubicBezTo>
                      <a:pt x="154" y="43"/>
                      <a:pt x="32" y="31"/>
                      <a:pt x="0" y="0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1"/>
                      <a:pt x="5" y="147"/>
                      <a:pt x="15" y="153"/>
                    </a:cubicBezTo>
                    <a:cubicBezTo>
                      <a:pt x="5" y="158"/>
                      <a:pt x="0" y="164"/>
                      <a:pt x="0" y="170"/>
                    </a:cubicBezTo>
                    <a:cubicBezTo>
                      <a:pt x="0" y="322"/>
                      <a:pt x="0" y="322"/>
                      <a:pt x="0" y="322"/>
                    </a:cubicBezTo>
                    <a:cubicBezTo>
                      <a:pt x="0" y="329"/>
                      <a:pt x="5" y="335"/>
                      <a:pt x="15" y="340"/>
                    </a:cubicBezTo>
                    <a:cubicBezTo>
                      <a:pt x="5" y="346"/>
                      <a:pt x="0" y="351"/>
                      <a:pt x="0" y="358"/>
                    </a:cubicBezTo>
                    <a:cubicBezTo>
                      <a:pt x="0" y="510"/>
                      <a:pt x="0" y="510"/>
                      <a:pt x="0" y="510"/>
                    </a:cubicBezTo>
                    <a:cubicBezTo>
                      <a:pt x="0" y="538"/>
                      <a:pt x="108" y="562"/>
                      <a:pt x="240" y="562"/>
                    </a:cubicBezTo>
                    <a:cubicBezTo>
                      <a:pt x="373" y="562"/>
                      <a:pt x="480" y="538"/>
                      <a:pt x="480" y="510"/>
                    </a:cubicBezTo>
                    <a:cubicBezTo>
                      <a:pt x="480" y="358"/>
                      <a:pt x="480" y="358"/>
                      <a:pt x="480" y="358"/>
                    </a:cubicBezTo>
                    <a:cubicBezTo>
                      <a:pt x="480" y="351"/>
                      <a:pt x="475" y="346"/>
                      <a:pt x="466" y="340"/>
                    </a:cubicBezTo>
                    <a:cubicBezTo>
                      <a:pt x="475" y="335"/>
                      <a:pt x="480" y="329"/>
                      <a:pt x="480" y="322"/>
                    </a:cubicBezTo>
                    <a:cubicBezTo>
                      <a:pt x="480" y="170"/>
                      <a:pt x="480" y="170"/>
                      <a:pt x="480" y="170"/>
                    </a:cubicBezTo>
                    <a:cubicBezTo>
                      <a:pt x="480" y="164"/>
                      <a:pt x="475" y="158"/>
                      <a:pt x="466" y="153"/>
                    </a:cubicBezTo>
                    <a:cubicBezTo>
                      <a:pt x="475" y="147"/>
                      <a:pt x="480" y="141"/>
                      <a:pt x="480" y="135"/>
                    </a:cubicBezTo>
                    <a:close/>
                    <a:moveTo>
                      <a:pt x="458" y="352"/>
                    </a:moveTo>
                    <a:cubicBezTo>
                      <a:pt x="458" y="368"/>
                      <a:pt x="361" y="380"/>
                      <a:pt x="240" y="380"/>
                    </a:cubicBezTo>
                    <a:cubicBezTo>
                      <a:pt x="120" y="380"/>
                      <a:pt x="23" y="368"/>
                      <a:pt x="23" y="352"/>
                    </a:cubicBezTo>
                    <a:cubicBezTo>
                      <a:pt x="23" y="333"/>
                      <a:pt x="23" y="333"/>
                      <a:pt x="23" y="333"/>
                    </a:cubicBezTo>
                    <a:cubicBezTo>
                      <a:pt x="23" y="349"/>
                      <a:pt x="120" y="361"/>
                      <a:pt x="240" y="361"/>
                    </a:cubicBezTo>
                    <a:cubicBezTo>
                      <a:pt x="361" y="361"/>
                      <a:pt x="458" y="349"/>
                      <a:pt x="458" y="333"/>
                    </a:cubicBezTo>
                    <a:lnTo>
                      <a:pt x="458" y="352"/>
                    </a:lnTo>
                    <a:close/>
                    <a:moveTo>
                      <a:pt x="458" y="166"/>
                    </a:moveTo>
                    <a:cubicBezTo>
                      <a:pt x="458" y="182"/>
                      <a:pt x="361" y="195"/>
                      <a:pt x="240" y="195"/>
                    </a:cubicBezTo>
                    <a:cubicBezTo>
                      <a:pt x="120" y="195"/>
                      <a:pt x="23" y="182"/>
                      <a:pt x="23" y="166"/>
                    </a:cubicBezTo>
                    <a:cubicBezTo>
                      <a:pt x="23" y="147"/>
                      <a:pt x="23" y="147"/>
                      <a:pt x="23" y="147"/>
                    </a:cubicBezTo>
                    <a:cubicBezTo>
                      <a:pt x="23" y="163"/>
                      <a:pt x="120" y="176"/>
                      <a:pt x="240" y="176"/>
                    </a:cubicBezTo>
                    <a:cubicBezTo>
                      <a:pt x="361" y="176"/>
                      <a:pt x="458" y="163"/>
                      <a:pt x="458" y="147"/>
                    </a:cubicBezTo>
                    <a:lnTo>
                      <a:pt x="458" y="166"/>
                    </a:lnTo>
                    <a:close/>
                  </a:path>
                </a:pathLst>
              </a:custGeom>
              <a:solidFill>
                <a:srgbClr val="C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182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363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545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727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909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090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272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454" algn="l" defTabSz="914363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3" cstate="screen">
              <a:duotone>
                <a:prstClr val="black"/>
                <a:srgbClr val="C0000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99309" y="5727297"/>
              <a:ext cx="621857" cy="652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8" name="Picture 7" descr="\\MAGNUM\Projects\Microsoft\Cloud Power FY12\Design\ICONS_PNG\Gears.pn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prstClr val="black"/>
              <a:srgbClr val="C00000">
                <a:tint val="45000"/>
                <a:satMod val="400000"/>
              </a:srgbClr>
            </a:duotone>
          </a:blip>
          <a:srcRect l="8836" t="17917" r="9525" b="19699"/>
          <a:stretch/>
        </p:blipFill>
        <p:spPr bwMode="auto">
          <a:xfrm>
            <a:off x="6384764" y="5435936"/>
            <a:ext cx="787949" cy="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Oval 36"/>
          <p:cNvSpPr/>
          <p:nvPr/>
        </p:nvSpPr>
        <p:spPr bwMode="auto">
          <a:xfrm flipH="1">
            <a:off x="3376832" y="2899973"/>
            <a:ext cx="338987" cy="389513"/>
          </a:xfrm>
          <a:prstGeom prst="ellipse">
            <a:avLst/>
          </a:prstGeom>
          <a:solidFill>
            <a:srgbClr val="C00000"/>
          </a:solidFill>
          <a:ln w="12700" cap="flat" cmpd="sng" algn="ctr">
            <a:noFill/>
            <a:prstDash val="solid"/>
            <a:headEnd type="oval" w="lg" len="lg"/>
            <a:tailEnd type="oval" w="med" len="med"/>
          </a:ln>
          <a:effectLst>
            <a:outerShdw blurRad="63500" algn="ctr" rotWithShape="0">
              <a:sysClr val="window" lastClr="FFFFFF"/>
            </a:outerShdw>
          </a:effec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0" name="Oval 36"/>
          <p:cNvSpPr/>
          <p:nvPr/>
        </p:nvSpPr>
        <p:spPr bwMode="auto">
          <a:xfrm flipH="1">
            <a:off x="7497075" y="2917877"/>
            <a:ext cx="338987" cy="389513"/>
          </a:xfrm>
          <a:prstGeom prst="ellipse">
            <a:avLst/>
          </a:prstGeom>
          <a:solidFill>
            <a:srgbClr val="C00000"/>
          </a:solidFill>
          <a:ln w="12700" cap="flat" cmpd="sng" algn="ctr">
            <a:noFill/>
            <a:prstDash val="solid"/>
            <a:headEnd type="oval" w="lg" len="lg"/>
            <a:tailEnd type="oval" w="med" len="med"/>
          </a:ln>
          <a:effectLst>
            <a:outerShdw blurRad="63500" algn="ctr" rotWithShape="0">
              <a:sysClr val="window" lastClr="FFFFFF"/>
            </a:outerShdw>
          </a:effec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1" name="Oval 36"/>
          <p:cNvSpPr/>
          <p:nvPr/>
        </p:nvSpPr>
        <p:spPr bwMode="auto">
          <a:xfrm flipH="1">
            <a:off x="5832223" y="5312735"/>
            <a:ext cx="338987" cy="389513"/>
          </a:xfrm>
          <a:prstGeom prst="ellipse">
            <a:avLst/>
          </a:prstGeom>
          <a:solidFill>
            <a:srgbClr val="C00000"/>
          </a:solidFill>
          <a:ln w="12700" cap="flat" cmpd="sng" algn="ctr">
            <a:noFill/>
            <a:prstDash val="solid"/>
            <a:headEnd type="oval" w="lg" len="lg"/>
            <a:tailEnd type="oval" w="med" len="med"/>
          </a:ln>
          <a:effectLst>
            <a:outerShdw blurRad="63500" algn="ctr" rotWithShape="0">
              <a:sysClr val="window" lastClr="FFFFFF"/>
            </a:outerShdw>
          </a:effec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2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Content Placeholder 1"/>
          <p:cNvSpPr txBox="1">
            <a:spLocks/>
          </p:cNvSpPr>
          <p:nvPr/>
        </p:nvSpPr>
        <p:spPr>
          <a:xfrm>
            <a:off x="107504" y="2533650"/>
            <a:ext cx="8784976" cy="38476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Stworzenie bazy wiedzy (DQKB)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Dodatkowe informacje gromadzone są podczas oczyszczania danych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pl-PL" dirty="0" smtClean="0"/>
              <a:t>Domeny reprezentują znaczenie danych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pl-PL" dirty="0" smtClean="0"/>
              <a:t>Możemy korzystać z własnych baz wiedzy lub baz firm trzecich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Oczyszczenie danych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Parowanie (</a:t>
            </a:r>
            <a:r>
              <a:rPr lang="pl-PL" dirty="0" err="1" smtClean="0"/>
              <a:t>deduplikacja</a:t>
            </a:r>
            <a:r>
              <a:rPr lang="pl-PL" dirty="0" smtClean="0"/>
              <a:t>) danych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l-PL" dirty="0" smtClean="0"/>
              <a:t>Zarządzanie bazami wiedzy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pl-PL" dirty="0" smtClean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52527" y="676668"/>
            <a:ext cx="8539953" cy="177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Krok 1.</a:t>
            </a:r>
            <a:br>
              <a:rPr lang="pl-PL" dirty="0" smtClean="0"/>
            </a:br>
            <a:r>
              <a:rPr lang="pl-PL" dirty="0" smtClean="0"/>
              <a:t>Oczyszczenie danych przy użyciu usługi DQS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390627" y="381393"/>
            <a:ext cx="11480616" cy="177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Krok 2.</a:t>
            </a:r>
            <a:br>
              <a:rPr lang="pl-PL" dirty="0" smtClean="0"/>
            </a:br>
            <a:r>
              <a:rPr lang="pl-PL" dirty="0" smtClean="0"/>
              <a:t>Integracja usług DQS i SSIS</a:t>
            </a:r>
            <a:endParaRPr lang="pl-P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5420" y="3727626"/>
            <a:ext cx="8205384" cy="2797421"/>
          </a:xfrm>
          <a:prstGeom prst="rect">
            <a:avLst/>
          </a:prstGeom>
        </p:spPr>
        <p:txBody>
          <a:bodyPr vert="horz" lIns="68589" tIns="34295" rIns="68589" bIns="34295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5" name="Group 10"/>
          <p:cNvGrpSpPr/>
          <p:nvPr/>
        </p:nvGrpSpPr>
        <p:grpSpPr>
          <a:xfrm>
            <a:off x="1920612" y="4497410"/>
            <a:ext cx="1672919" cy="628926"/>
            <a:chOff x="3121318" y="3671880"/>
            <a:chExt cx="1940058" cy="917995"/>
          </a:xfrm>
        </p:grpSpPr>
        <p:cxnSp>
          <p:nvCxnSpPr>
            <p:cNvPr id="7" name="Straight Arrow Connector 73"/>
            <p:cNvCxnSpPr/>
            <p:nvPr/>
          </p:nvCxnSpPr>
          <p:spPr>
            <a:xfrm>
              <a:off x="5061375" y="3702479"/>
              <a:ext cx="0" cy="887396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83"/>
            <p:cNvCxnSpPr/>
            <p:nvPr/>
          </p:nvCxnSpPr>
          <p:spPr>
            <a:xfrm flipH="1" flipV="1">
              <a:off x="3121318" y="3671880"/>
              <a:ext cx="1940058" cy="29847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9"/>
          <p:cNvGrpSpPr/>
          <p:nvPr/>
        </p:nvGrpSpPr>
        <p:grpSpPr>
          <a:xfrm>
            <a:off x="1920612" y="4290519"/>
            <a:ext cx="1914523" cy="835817"/>
            <a:chOff x="1907722" y="3427523"/>
            <a:chExt cx="3351927" cy="1145687"/>
          </a:xfrm>
        </p:grpSpPr>
        <p:cxnSp>
          <p:nvCxnSpPr>
            <p:cNvPr id="10" name="Straight Arrow Connector 86"/>
            <p:cNvCxnSpPr/>
            <p:nvPr/>
          </p:nvCxnSpPr>
          <p:spPr>
            <a:xfrm flipH="1">
              <a:off x="1907722" y="3427523"/>
              <a:ext cx="3351927" cy="3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non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88"/>
            <p:cNvCxnSpPr/>
            <p:nvPr/>
          </p:nvCxnSpPr>
          <p:spPr>
            <a:xfrm flipH="1" flipV="1">
              <a:off x="5248099" y="3472986"/>
              <a:ext cx="11550" cy="1100224"/>
            </a:xfrm>
            <a:prstGeom prst="straightConnector1">
              <a:avLst/>
            </a:prstGeom>
            <a:ln w="28575" cmpd="sng">
              <a:solidFill>
                <a:srgbClr val="C00000"/>
              </a:solidFill>
              <a:prstDash val="dash"/>
              <a:headEnd type="triangle"/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214"/>
          <p:cNvCxnSpPr>
            <a:stCxn id="39" idx="3"/>
            <a:endCxn id="23" idx="1"/>
          </p:cNvCxnSpPr>
          <p:nvPr/>
        </p:nvCxnSpPr>
        <p:spPr>
          <a:xfrm>
            <a:off x="5515845" y="5736072"/>
            <a:ext cx="844821" cy="699465"/>
          </a:xfrm>
          <a:prstGeom prst="straightConnector1">
            <a:avLst/>
          </a:prstGeom>
          <a:ln w="28575" cmpd="sng">
            <a:solidFill>
              <a:srgbClr val="C00000"/>
            </a:solidFill>
            <a:prstDash val="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220"/>
          <p:cNvCxnSpPr>
            <a:endCxn id="20" idx="1"/>
          </p:cNvCxnSpPr>
          <p:nvPr/>
        </p:nvCxnSpPr>
        <p:spPr>
          <a:xfrm flipV="1">
            <a:off x="5517050" y="4864850"/>
            <a:ext cx="823257" cy="595074"/>
          </a:xfrm>
          <a:prstGeom prst="straightConnector1">
            <a:avLst/>
          </a:prstGeom>
          <a:ln w="28575" cmpd="sng">
            <a:solidFill>
              <a:srgbClr val="C00000"/>
            </a:solidFill>
            <a:prstDash val="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223"/>
          <p:cNvCxnSpPr>
            <a:endCxn id="21" idx="1"/>
          </p:cNvCxnSpPr>
          <p:nvPr/>
        </p:nvCxnSpPr>
        <p:spPr>
          <a:xfrm flipV="1">
            <a:off x="5517050" y="5392239"/>
            <a:ext cx="834284" cy="208192"/>
          </a:xfrm>
          <a:prstGeom prst="straightConnector1">
            <a:avLst/>
          </a:prstGeom>
          <a:ln w="28575" cmpd="sng">
            <a:solidFill>
              <a:srgbClr val="C00000"/>
            </a:solidFill>
            <a:prstDash val="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225"/>
          <p:cNvCxnSpPr>
            <a:stCxn id="39" idx="3"/>
          </p:cNvCxnSpPr>
          <p:nvPr/>
        </p:nvCxnSpPr>
        <p:spPr>
          <a:xfrm>
            <a:off x="5515845" y="5736072"/>
            <a:ext cx="1223622" cy="290595"/>
          </a:xfrm>
          <a:prstGeom prst="straightConnector1">
            <a:avLst/>
          </a:prstGeom>
          <a:ln w="28575" cmpd="sng">
            <a:solidFill>
              <a:srgbClr val="C00000"/>
            </a:solidFill>
            <a:prstDash val="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61"/>
          <p:cNvCxnSpPr/>
          <p:nvPr/>
        </p:nvCxnSpPr>
        <p:spPr>
          <a:xfrm>
            <a:off x="1321415" y="3660300"/>
            <a:ext cx="0" cy="3063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62"/>
          <p:cNvCxnSpPr/>
          <p:nvPr/>
        </p:nvCxnSpPr>
        <p:spPr>
          <a:xfrm>
            <a:off x="1346052" y="4798995"/>
            <a:ext cx="0" cy="36780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n 58"/>
          <p:cNvSpPr/>
          <p:nvPr/>
        </p:nvSpPr>
        <p:spPr bwMode="auto">
          <a:xfrm>
            <a:off x="355420" y="5709985"/>
            <a:ext cx="2010791" cy="705934"/>
          </a:xfrm>
          <a:prstGeom prst="can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Dane referencyjne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19" name="Can 59"/>
          <p:cNvSpPr/>
          <p:nvPr/>
        </p:nvSpPr>
        <p:spPr bwMode="auto">
          <a:xfrm>
            <a:off x="355420" y="5276053"/>
            <a:ext cx="2010791" cy="607307"/>
          </a:xfrm>
          <a:prstGeom prst="can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Reguły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20" name="Rounded Rectangle 67"/>
          <p:cNvSpPr/>
          <p:nvPr/>
        </p:nvSpPr>
        <p:spPr bwMode="auto">
          <a:xfrm>
            <a:off x="6340307" y="4603364"/>
            <a:ext cx="2212142" cy="522972"/>
          </a:xfrm>
          <a:prstGeom prst="roundRect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Nowe rekordy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21" name="Rounded Rectangle 68"/>
          <p:cNvSpPr/>
          <p:nvPr/>
        </p:nvSpPr>
        <p:spPr bwMode="auto">
          <a:xfrm>
            <a:off x="6351334" y="5130753"/>
            <a:ext cx="2212142" cy="522972"/>
          </a:xfrm>
          <a:prstGeom prst="roundRect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Poprawki &amp; sugestie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22" name="Rounded Rectangle 74"/>
          <p:cNvSpPr/>
          <p:nvPr/>
        </p:nvSpPr>
        <p:spPr bwMode="auto">
          <a:xfrm>
            <a:off x="6359881" y="5658140"/>
            <a:ext cx="2212142" cy="522972"/>
          </a:xfrm>
          <a:prstGeom prst="roundRect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Poprawione rekordy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sp>
        <p:nvSpPr>
          <p:cNvPr id="23" name="Rounded Rectangle 75"/>
          <p:cNvSpPr/>
          <p:nvPr/>
        </p:nvSpPr>
        <p:spPr bwMode="auto">
          <a:xfrm>
            <a:off x="6360666" y="6174051"/>
            <a:ext cx="2212142" cy="522972"/>
          </a:xfrm>
          <a:prstGeom prst="roundRect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>
                <a:solidFill>
                  <a:schemeClr val="bg1">
                    <a:alpha val="99000"/>
                  </a:schemeClr>
                </a:solidFill>
              </a:rPr>
              <a:t>Błędne rekordy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grpSp>
        <p:nvGrpSpPr>
          <p:cNvPr id="24" name="Group 4"/>
          <p:cNvGrpSpPr/>
          <p:nvPr/>
        </p:nvGrpSpPr>
        <p:grpSpPr>
          <a:xfrm>
            <a:off x="4391769" y="1938287"/>
            <a:ext cx="3366659" cy="2385399"/>
            <a:chOff x="6686982" y="977515"/>
            <a:chExt cx="4542629" cy="2794001"/>
          </a:xfrm>
          <a:solidFill>
            <a:srgbClr val="C00000"/>
          </a:solidFill>
        </p:grpSpPr>
        <p:grpSp>
          <p:nvGrpSpPr>
            <p:cNvPr id="25" name="Group 1"/>
            <p:cNvGrpSpPr/>
            <p:nvPr/>
          </p:nvGrpSpPr>
          <p:grpSpPr>
            <a:xfrm>
              <a:off x="6686982" y="977515"/>
              <a:ext cx="4542629" cy="2794001"/>
              <a:chOff x="6686982" y="1240574"/>
              <a:chExt cx="4542629" cy="2520390"/>
            </a:xfrm>
            <a:grpFill/>
          </p:grpSpPr>
          <p:sp>
            <p:nvSpPr>
              <p:cNvPr id="27" name="Rounded Rectangle 39"/>
              <p:cNvSpPr/>
              <p:nvPr/>
            </p:nvSpPr>
            <p:spPr bwMode="auto">
              <a:xfrm>
                <a:off x="6686982" y="1240574"/>
                <a:ext cx="4542629" cy="2520390"/>
              </a:xfrm>
              <a:prstGeom prst="roundRect">
                <a:avLst/>
              </a:prstGeom>
              <a:grpFill/>
              <a:ln>
                <a:solidFill>
                  <a:schemeClr val="tx2">
                    <a:lumMod val="60000"/>
                    <a:lumOff val="4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5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pic>
            <p:nvPicPr>
              <p:cNvPr id="28" name="Picture 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904018" y="1645001"/>
                <a:ext cx="4114382" cy="201178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6" name="TextBox 48"/>
            <p:cNvSpPr txBox="1"/>
            <p:nvPr/>
          </p:nvSpPr>
          <p:spPr>
            <a:xfrm>
              <a:off x="7819924" y="977515"/>
              <a:ext cx="2385014" cy="411034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defTabSz="914099" fontAlgn="base">
                <a:spcBef>
                  <a:spcPct val="0"/>
                </a:spcBef>
                <a:spcAft>
                  <a:spcPct val="0"/>
                </a:spcAft>
                <a:defRPr sz="2200" b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400" dirty="0">
                  <a:solidFill>
                    <a:schemeClr val="bg1"/>
                  </a:solidFill>
                </a:rPr>
                <a:t>SSIS Data Flow</a:t>
              </a:r>
            </a:p>
          </p:txBody>
        </p:sp>
      </p:grpSp>
      <p:grpSp>
        <p:nvGrpSpPr>
          <p:cNvPr id="29" name="Group 7"/>
          <p:cNvGrpSpPr/>
          <p:nvPr/>
        </p:nvGrpSpPr>
        <p:grpSpPr>
          <a:xfrm>
            <a:off x="2728902" y="5126872"/>
            <a:ext cx="2786943" cy="1218400"/>
            <a:chOff x="3857598" y="4581597"/>
            <a:chExt cx="3760418" cy="1427102"/>
          </a:xfrm>
          <a:solidFill>
            <a:srgbClr val="C00000"/>
          </a:solidFill>
        </p:grpSpPr>
        <p:grpSp>
          <p:nvGrpSpPr>
            <p:cNvPr id="30" name="Group 94"/>
            <p:cNvGrpSpPr/>
            <p:nvPr/>
          </p:nvGrpSpPr>
          <p:grpSpPr>
            <a:xfrm>
              <a:off x="3857598" y="4581597"/>
              <a:ext cx="3760418" cy="1427102"/>
              <a:chOff x="507356" y="3659731"/>
              <a:chExt cx="2821048" cy="1427102"/>
            </a:xfrm>
            <a:grpFill/>
          </p:grpSpPr>
          <p:sp>
            <p:nvSpPr>
              <p:cNvPr id="39" name="Rounded Rectangle 65"/>
              <p:cNvSpPr/>
              <p:nvPr/>
            </p:nvSpPr>
            <p:spPr>
              <a:xfrm>
                <a:off x="507356" y="3659731"/>
                <a:ext cx="2821048" cy="1427102"/>
              </a:xfrm>
              <a:prstGeom prst="roundRect">
                <a:avLst/>
              </a:prstGeom>
              <a:grpFill/>
              <a:ln w="12700">
                <a:solidFill>
                  <a:schemeClr val="tx2">
                    <a:lumMod val="50000"/>
                  </a:schemeClr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40" name="TextBox 23"/>
              <p:cNvSpPr txBox="1"/>
              <p:nvPr/>
            </p:nvSpPr>
            <p:spPr>
              <a:xfrm>
                <a:off x="612393" y="4026184"/>
                <a:ext cx="798031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900" b="1" dirty="0" smtClean="0">
                    <a:solidFill>
                      <a:schemeClr val="bg1"/>
                    </a:solidFill>
                  </a:rPr>
                  <a:t>Źródło danych</a:t>
                </a:r>
                <a:endParaRPr lang="en-US" sz="9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64"/>
              <p:cNvSpPr txBox="1"/>
              <p:nvPr/>
            </p:nvSpPr>
            <p:spPr>
              <a:xfrm>
                <a:off x="1194804" y="4030681"/>
                <a:ext cx="1256818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9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pl-PL" sz="900" b="1" dirty="0" smtClean="0">
                    <a:solidFill>
                      <a:schemeClr val="bg1"/>
                    </a:solidFill>
                  </a:rPr>
                  <a:t>Poprawki</a:t>
                </a:r>
                <a:endParaRPr lang="en-US" sz="9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xtBox 66"/>
              <p:cNvSpPr txBox="1"/>
              <p:nvPr/>
            </p:nvSpPr>
            <p:spPr>
              <a:xfrm>
                <a:off x="1266265" y="3668007"/>
                <a:ext cx="1871877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b="1" dirty="0" smtClean="0">
                    <a:solidFill>
                      <a:schemeClr val="bg1"/>
                    </a:solidFill>
                  </a:rPr>
                  <a:t>Pakiet 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SSIS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3" name="Straight Arrow Connector 13"/>
              <p:cNvCxnSpPr/>
              <p:nvPr/>
            </p:nvCxnSpPr>
            <p:spPr>
              <a:xfrm>
                <a:off x="1054399" y="4679076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70"/>
              <p:cNvSpPr txBox="1"/>
              <p:nvPr/>
            </p:nvSpPr>
            <p:spPr>
              <a:xfrm>
                <a:off x="2304312" y="4049832"/>
                <a:ext cx="1005499" cy="432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l-PL" sz="900" b="1" dirty="0" smtClean="0">
                    <a:solidFill>
                      <a:schemeClr val="bg1"/>
                    </a:solidFill>
                  </a:rPr>
                  <a:t>Przeznaczenie danych</a:t>
                </a:r>
                <a:endParaRPr lang="en-US" sz="8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5" name="Straight Arrow Connector 71"/>
              <p:cNvCxnSpPr/>
              <p:nvPr/>
            </p:nvCxnSpPr>
            <p:spPr>
              <a:xfrm>
                <a:off x="2209800" y="4664545"/>
                <a:ext cx="384673" cy="0"/>
              </a:xfrm>
              <a:prstGeom prst="straightConnector1">
                <a:avLst/>
              </a:prstGeom>
              <a:grpFill/>
              <a:ln w="19050">
                <a:solidFill>
                  <a:schemeClr val="tx2">
                    <a:lumMod val="50000"/>
                  </a:schemeClr>
                </a:solidFill>
                <a:headEnd type="none"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72"/>
              <p:cNvSpPr/>
              <p:nvPr/>
            </p:nvSpPr>
            <p:spPr>
              <a:xfrm>
                <a:off x="1487821" y="4538664"/>
                <a:ext cx="681343" cy="318143"/>
              </a:xfrm>
              <a:prstGeom prst="rect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"/>
            <p:cNvGrpSpPr/>
            <p:nvPr/>
          </p:nvGrpSpPr>
          <p:grpSpPr>
            <a:xfrm>
              <a:off x="4079298" y="5480242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36" name="Can 43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37" name="Can 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38" name="Can 44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  <p:grpSp>
          <p:nvGrpSpPr>
            <p:cNvPr id="32" name="Group 50"/>
            <p:cNvGrpSpPr/>
            <p:nvPr/>
          </p:nvGrpSpPr>
          <p:grpSpPr>
            <a:xfrm>
              <a:off x="6702367" y="5478703"/>
              <a:ext cx="444879" cy="381770"/>
              <a:chOff x="4079298" y="5480242"/>
              <a:chExt cx="444879" cy="381770"/>
            </a:xfrm>
            <a:grpFill/>
          </p:grpSpPr>
          <p:sp>
            <p:nvSpPr>
              <p:cNvPr id="33" name="Can 51"/>
              <p:cNvSpPr/>
              <p:nvPr/>
            </p:nvSpPr>
            <p:spPr bwMode="auto">
              <a:xfrm>
                <a:off x="4085460" y="5609551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34" name="Can 52"/>
              <p:cNvSpPr/>
              <p:nvPr/>
            </p:nvSpPr>
            <p:spPr bwMode="auto">
              <a:xfrm>
                <a:off x="4079298" y="5480242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  <p:sp>
            <p:nvSpPr>
              <p:cNvPr id="35" name="Can 53"/>
              <p:cNvSpPr/>
              <p:nvPr/>
            </p:nvSpPr>
            <p:spPr bwMode="auto">
              <a:xfrm>
                <a:off x="4083924" y="5738860"/>
                <a:ext cx="438717" cy="123152"/>
              </a:xfrm>
              <a:prstGeom prst="can">
                <a:avLst/>
              </a:prstGeom>
              <a:grpFill/>
              <a:ln>
                <a:solidFill>
                  <a:schemeClr val="tx2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36" tIns="45718" rIns="91436" bIns="4571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666"/>
                <a:endParaRPr lang="en-US" sz="1700" dirty="0">
                  <a:solidFill>
                    <a:schemeClr val="tx1">
                      <a:alpha val="99000"/>
                    </a:schemeClr>
                  </a:solidFill>
                </a:endParaRPr>
              </a:p>
            </p:txBody>
          </p:sp>
        </p:grpSp>
      </p:grpSp>
      <p:sp>
        <p:nvSpPr>
          <p:cNvPr id="47" name="Cloud 54"/>
          <p:cNvSpPr/>
          <p:nvPr/>
        </p:nvSpPr>
        <p:spPr bwMode="auto">
          <a:xfrm>
            <a:off x="446858" y="2475926"/>
            <a:ext cx="1728400" cy="1140844"/>
          </a:xfrm>
          <a:prstGeom prst="cloud">
            <a:avLst/>
          </a:prstGeom>
          <a:solidFill>
            <a:srgbClr val="C00000"/>
          </a:solidFill>
          <a:ln w="28575" cmpd="sng">
            <a:solidFill>
              <a:srgbClr val="0291B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68586" tIns="34293" rIns="68586" bIns="34293" numCol="1" rtlCol="0" anchor="ctr" anchorCtr="0" compatLnSpc="1">
            <a:prstTxWarp prst="textNoShape">
              <a:avLst/>
            </a:prstTxWarp>
          </a:bodyPr>
          <a:lstStyle/>
          <a:p>
            <a:pPr algn="ctr" defTabSz="685666"/>
            <a:r>
              <a:rPr lang="pl-PL" sz="1600" dirty="0" smtClean="0">
                <a:solidFill>
                  <a:schemeClr val="bg1">
                    <a:alpha val="99000"/>
                  </a:schemeClr>
                </a:solidFill>
              </a:rPr>
              <a:t>Baza wiedzy</a:t>
            </a:r>
            <a:endParaRPr lang="en-US" sz="1600" dirty="0">
              <a:solidFill>
                <a:schemeClr val="bg1">
                  <a:alpha val="99000"/>
                </a:schemeClr>
              </a:solidFill>
            </a:endParaRPr>
          </a:p>
        </p:txBody>
      </p:sp>
      <p:grpSp>
        <p:nvGrpSpPr>
          <p:cNvPr id="48" name="Group 56"/>
          <p:cNvGrpSpPr/>
          <p:nvPr/>
        </p:nvGrpSpPr>
        <p:grpSpPr>
          <a:xfrm>
            <a:off x="678313" y="4033799"/>
            <a:ext cx="1145304" cy="720177"/>
            <a:chOff x="2196425" y="2158282"/>
            <a:chExt cx="1545359" cy="843538"/>
          </a:xfrm>
          <a:solidFill>
            <a:srgbClr val="C00000"/>
          </a:solidFill>
        </p:grpSpPr>
        <p:sp>
          <p:nvSpPr>
            <p:cNvPr id="49" name="Flowchart: Direct Access Storage 23"/>
            <p:cNvSpPr/>
            <p:nvPr/>
          </p:nvSpPr>
          <p:spPr bwMode="auto">
            <a:xfrm rot="16200000">
              <a:off x="2589966" y="1858836"/>
              <a:ext cx="838970" cy="1446994"/>
            </a:xfrm>
            <a:prstGeom prst="flowChartMagneticDrum">
              <a:avLst/>
            </a:prstGeom>
            <a:grpFill/>
            <a:ln w="28575" cmpd="sng">
              <a:solidFill>
                <a:srgbClr val="0291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68586" tIns="34293" rIns="68586" bIns="34293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66"/>
              <a:endParaRPr lang="en-US" sz="1600" dirty="0">
                <a:solidFill>
                  <a:schemeClr val="bg1">
                    <a:alpha val="99000"/>
                  </a:schemeClr>
                </a:solidFill>
              </a:endParaRPr>
            </a:p>
          </p:txBody>
        </p:sp>
        <p:sp>
          <p:nvSpPr>
            <p:cNvPr id="50" name="Can 69"/>
            <p:cNvSpPr/>
            <p:nvPr/>
          </p:nvSpPr>
          <p:spPr bwMode="auto">
            <a:xfrm>
              <a:off x="2196425" y="2158282"/>
              <a:ext cx="1545359" cy="843538"/>
            </a:xfrm>
            <a:prstGeom prst="can">
              <a:avLst/>
            </a:prstGeom>
            <a:grpFill/>
            <a:ln w="28575" cmpd="sng">
              <a:solidFill>
                <a:srgbClr val="0291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68586" tIns="34293" rIns="68586" bIns="34293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666"/>
              <a:r>
                <a:rPr lang="pl-PL" sz="1600" dirty="0">
                  <a:solidFill>
                    <a:schemeClr val="bg1">
                      <a:alpha val="99000"/>
                    </a:schemeClr>
                  </a:solidFill>
                </a:rPr>
                <a:t>Serwer </a:t>
              </a:r>
              <a:r>
                <a:rPr lang="en-US" sz="1600" dirty="0">
                  <a:solidFill>
                    <a:schemeClr val="bg1">
                      <a:alpha val="99000"/>
                    </a:schemeClr>
                  </a:solidFill>
                </a:rPr>
                <a:t>DQS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19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banner-konferencja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2041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7504" y="764704"/>
            <a:ext cx="8064896" cy="934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dirty="0" smtClean="0"/>
              <a:t>DEMO</a:t>
            </a:r>
            <a:endParaRPr lang="pl-PL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4653137"/>
            <a:ext cx="783825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pl-PL" dirty="0"/>
              <a:t>Oczyszczanie danych przy użyciu usługi DQS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23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.ux0IjWTk2fqiaDiSAuR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.ux0IjWTk2fqiaDiSAuRw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420</Words>
  <Application>Microsoft Office PowerPoint</Application>
  <PresentationFormat>Pokaz na ekranie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Michał Przybysz</dc:creator>
  <cp:lastModifiedBy>Windows User</cp:lastModifiedBy>
  <cp:revision>33</cp:revision>
  <dcterms:created xsi:type="dcterms:W3CDTF">2012-12-06T11:07:10Z</dcterms:created>
  <dcterms:modified xsi:type="dcterms:W3CDTF">2012-12-12T11:27:55Z</dcterms:modified>
</cp:coreProperties>
</file>