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3" r:id="rId5"/>
    <p:sldId id="269" r:id="rId6"/>
    <p:sldId id="264" r:id="rId7"/>
    <p:sldId id="265" r:id="rId8"/>
    <p:sldId id="267" r:id="rId9"/>
    <p:sldId id="266" r:id="rId10"/>
    <p:sldId id="268" r:id="rId11"/>
    <p:sldId id="26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A73F3-3D22-49EA-A0B4-677ED755AA48}" type="datetimeFigureOut">
              <a:rPr lang="pl-PL" smtClean="0"/>
              <a:t>2012-12-13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B6188-9DEC-4F1C-881B-553A412CB0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82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B6188-9DEC-4F1C-881B-553A412CB02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50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2040"/>
            <a:ext cx="8229600" cy="7955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5" descr="banner-konferencja_B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5" descr="banner-konferencja_B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2040"/>
            <a:ext cx="8229600" cy="79559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5" descr="banner-konferencja_B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2040"/>
            <a:ext cx="8229600" cy="795597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Obraz 5" descr="banner-konferencja_B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5" descr="banner-konferencja_B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20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789F-0FDB-415B-AA7E-4544AF454A5A}" type="datetimeFigureOut">
              <a:rPr lang="pl-PL" smtClean="0"/>
              <a:pPr/>
              <a:t>2012-12-13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B8D7-7DC1-43BA-99D5-46AD66A9C2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virtuallabs/hh859575" TargetMode="External"/><Relationship Id="rId2" Type="http://schemas.openxmlformats.org/officeDocument/2006/relationships/hyperlink" Target="http://www.microsoft.com/en-us/bi/powerpivo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werpivot-info.com/" TargetMode="External"/><Relationship Id="rId5" Type="http://schemas.openxmlformats.org/officeDocument/2006/relationships/hyperlink" Target="http://www.powerpivotpro.com/" TargetMode="External"/><Relationship Id="rId4" Type="http://schemas.openxmlformats.org/officeDocument/2006/relationships/hyperlink" Target="http://blogs.msdn.com/b/analysisservice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qlgeek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LOGO_duż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691680" y="393305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>
                <a:solidFill>
                  <a:schemeClr val="bg1"/>
                </a:solidFill>
              </a:rPr>
              <a:t>PowerPivot</a:t>
            </a:r>
            <a:r>
              <a:rPr lang="pl-PL" sz="2400" dirty="0">
                <a:solidFill>
                  <a:schemeClr val="bg1"/>
                </a:solidFill>
              </a:rPr>
              <a:t> dla DBA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580112" y="537321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solidFill>
                  <a:schemeClr val="bg1"/>
                </a:solidFill>
              </a:rPr>
              <a:t>mgr inż. Paweł Potasiński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Zasoby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hlinkClick r:id="rId2"/>
              </a:rPr>
              <a:t>http://</a:t>
            </a:r>
            <a:r>
              <a:rPr lang="pl-PL" sz="2400" dirty="0" smtClean="0">
                <a:hlinkClick r:id="rId2"/>
              </a:rPr>
              <a:t>www.microsoft.com/en-us/bi/powerpivot.aspx</a:t>
            </a:r>
            <a:endParaRPr lang="pl-PL" sz="2400" dirty="0" smtClean="0"/>
          </a:p>
          <a:p>
            <a:r>
              <a:rPr lang="pl-PL" sz="2400" dirty="0">
                <a:hlinkClick r:id="rId3"/>
              </a:rPr>
              <a:t>http://technet.microsoft.com/en-us/virtuallabs/hh859575</a:t>
            </a:r>
            <a:endParaRPr lang="pl-PL" sz="2400" dirty="0"/>
          </a:p>
          <a:p>
            <a:r>
              <a:rPr lang="pl-PL" sz="2400" dirty="0" smtClean="0">
                <a:hlinkClick r:id="rId4"/>
              </a:rPr>
              <a:t>http</a:t>
            </a:r>
            <a:r>
              <a:rPr lang="pl-PL" sz="2400" dirty="0">
                <a:hlinkClick r:id="rId4"/>
              </a:rPr>
              <a:t>://blogs.msdn.com/b/analysisservices</a:t>
            </a:r>
            <a:r>
              <a:rPr lang="pl-PL" sz="2400" dirty="0" smtClean="0">
                <a:hlinkClick r:id="rId4"/>
              </a:rPr>
              <a:t>/</a:t>
            </a:r>
            <a:endParaRPr lang="pl-PL" sz="2400" dirty="0" smtClean="0"/>
          </a:p>
          <a:p>
            <a:r>
              <a:rPr lang="pl-PL" sz="2400" dirty="0">
                <a:hlinkClick r:id="rId5"/>
              </a:rPr>
              <a:t>http://www.powerpivotpro.com</a:t>
            </a:r>
            <a:r>
              <a:rPr lang="pl-PL" sz="2400" dirty="0" smtClean="0">
                <a:hlinkClick r:id="rId5"/>
              </a:rPr>
              <a:t>/</a:t>
            </a:r>
            <a:endParaRPr lang="pl-PL" sz="2400" dirty="0" smtClean="0"/>
          </a:p>
          <a:p>
            <a:r>
              <a:rPr lang="pl-PL" sz="2400" dirty="0">
                <a:hlinkClick r:id="rId6"/>
              </a:rPr>
              <a:t>http://powerpivot-info.com</a:t>
            </a:r>
            <a:r>
              <a:rPr lang="pl-PL" sz="2400" dirty="0" smtClean="0">
                <a:hlinkClick r:id="rId6"/>
              </a:rPr>
              <a:t>/</a:t>
            </a:r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6584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pawelpo@microsoft.com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Dziękuję za uwagę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21668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235757"/>
          </a:xfrm>
        </p:spPr>
        <p:txBody>
          <a:bodyPr>
            <a:noAutofit/>
          </a:bodyPr>
          <a:lstStyle/>
          <a:p>
            <a:pPr algn="l"/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Speaker:=CALCULATE(</a:t>
            </a:r>
            <a:b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			SUM([</a:t>
            </a:r>
            <a:r>
              <a:rPr lang="pl-PL" sz="3600" dirty="0" err="1" smtClean="0">
                <a:solidFill>
                  <a:schemeClr val="bg1">
                    <a:lumMod val="50000"/>
                  </a:schemeClr>
                </a:solidFill>
              </a:rPr>
              <a:t>KeyPoints</a:t>
            </a: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]); </a:t>
            </a:r>
            <a:b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			ALL([Databases])</a:t>
            </a:r>
            <a:b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bg1">
                    <a:lumMod val="50000"/>
                  </a:schemeClr>
                </a:solidFill>
              </a:rPr>
              <a:t>		)</a:t>
            </a:r>
            <a:endParaRPr lang="pl-PL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4525963"/>
          </a:xfrm>
        </p:spPr>
        <p:txBody>
          <a:bodyPr/>
          <a:lstStyle/>
          <a:p>
            <a:r>
              <a:rPr lang="pl-PL" dirty="0"/>
              <a:t>Założyciel PLSSUG</a:t>
            </a:r>
          </a:p>
          <a:p>
            <a:r>
              <a:rPr lang="pl-PL" dirty="0" smtClean="0"/>
              <a:t>SQL Server MVP w latach 2007-2011</a:t>
            </a:r>
            <a:endParaRPr lang="pl-PL" dirty="0"/>
          </a:p>
          <a:p>
            <a:r>
              <a:rPr lang="pl-PL" dirty="0"/>
              <a:t>Prelegent na </a:t>
            </a:r>
            <a:r>
              <a:rPr lang="pl-PL" dirty="0" err="1"/>
              <a:t>European</a:t>
            </a:r>
            <a:r>
              <a:rPr lang="pl-PL" dirty="0"/>
              <a:t> PASS </a:t>
            </a:r>
            <a:r>
              <a:rPr lang="pl-PL" dirty="0" smtClean="0"/>
              <a:t>Conference, Microsoft Technology </a:t>
            </a:r>
            <a:r>
              <a:rPr lang="pl-PL" dirty="0" err="1" smtClean="0"/>
              <a:t>Summit</a:t>
            </a:r>
            <a:r>
              <a:rPr lang="pl-PL" dirty="0" smtClean="0"/>
              <a:t> i </a:t>
            </a:r>
            <a:r>
              <a:rPr lang="pl-PL" dirty="0" err="1"/>
              <a:t>SQLDay</a:t>
            </a:r>
            <a:endParaRPr lang="pl-PL" dirty="0"/>
          </a:p>
          <a:p>
            <a:r>
              <a:rPr lang="pl-PL" dirty="0"/>
              <a:t>Obecnie doradca technologiczny w Microsoft</a:t>
            </a:r>
          </a:p>
          <a:p>
            <a:r>
              <a:rPr lang="pl-PL" dirty="0" err="1" smtClean="0"/>
              <a:t>Blogger</a:t>
            </a:r>
            <a:r>
              <a:rPr lang="pl-PL" dirty="0" smtClean="0"/>
              <a:t>: </a:t>
            </a:r>
            <a:r>
              <a:rPr lang="pl-PL" dirty="0" smtClean="0">
                <a:hlinkClick r:id="rId2"/>
              </a:rPr>
              <a:t>www.sqlgeek.pl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723" y="5838691"/>
            <a:ext cx="2834270" cy="10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7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Świat </a:t>
            </a:r>
            <a:r>
              <a:rPr lang="pl-PL" dirty="0" err="1" smtClean="0"/>
              <a:t>PowerPivot</a:t>
            </a:r>
            <a:endParaRPr lang="pl-PL" dirty="0" smtClean="0"/>
          </a:p>
          <a:p>
            <a:r>
              <a:rPr lang="pl-PL" dirty="0" smtClean="0"/>
              <a:t>Świat DBA</a:t>
            </a:r>
          </a:p>
          <a:p>
            <a:r>
              <a:rPr lang="pl-PL" dirty="0" smtClean="0"/>
              <a:t>Zderzenie światów</a:t>
            </a:r>
          </a:p>
          <a:p>
            <a:r>
              <a:rPr lang="pl-PL" dirty="0" smtClean="0"/>
              <a:t>Podsumowanie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7637"/>
            <a:ext cx="3650868" cy="5111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881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 </a:t>
            </a:r>
            <a:r>
              <a:rPr lang="pl-PL" dirty="0" err="1" smtClean="0"/>
              <a:t>PowerPivot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In-</a:t>
            </a:r>
            <a:r>
              <a:rPr lang="pl-PL" dirty="0" err="1" smtClean="0"/>
              <a:t>memory</a:t>
            </a:r>
            <a:r>
              <a:rPr lang="pl-PL" dirty="0" smtClean="0"/>
              <a:t> </a:t>
            </a:r>
            <a:r>
              <a:rPr lang="pl-PL" dirty="0" err="1" smtClean="0"/>
              <a:t>self</a:t>
            </a:r>
            <a:r>
              <a:rPr lang="pl-PL" dirty="0" smtClean="0"/>
              <a:t>-service BI</a:t>
            </a:r>
          </a:p>
          <a:p>
            <a:r>
              <a:rPr lang="pl-PL" dirty="0" smtClean="0"/>
              <a:t>Excel 2010 lub 2013</a:t>
            </a:r>
          </a:p>
          <a:p>
            <a:r>
              <a:rPr lang="pl-PL" dirty="0" smtClean="0"/>
              <a:t>Darmowy dodatek lub osadzony </a:t>
            </a:r>
            <a:r>
              <a:rPr lang="pl-PL" dirty="0" err="1" smtClean="0"/>
              <a:t>add</a:t>
            </a:r>
            <a:r>
              <a:rPr lang="pl-PL" dirty="0" smtClean="0"/>
              <a:t>-in COM</a:t>
            </a:r>
          </a:p>
          <a:p>
            <a:r>
              <a:rPr lang="pl-PL" dirty="0" smtClean="0"/>
              <a:t>Silna kompresja</a:t>
            </a:r>
          </a:p>
          <a:p>
            <a:r>
              <a:rPr lang="pl-PL" dirty="0" smtClean="0"/>
              <a:t>Modelowanie biznesowe</a:t>
            </a:r>
          </a:p>
          <a:p>
            <a:r>
              <a:rPr lang="pl-PL" dirty="0" smtClean="0"/>
              <a:t>Integracja z SharePoint i SQL Server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" y="5373217"/>
            <a:ext cx="925134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0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PowerPivot</a:t>
            </a:r>
            <a:r>
              <a:rPr lang="pl-PL" dirty="0" smtClean="0"/>
              <a:t> a projekty BI</a:t>
            </a:r>
            <a:endParaRPr lang="pl-PL" dirty="0"/>
          </a:p>
        </p:txBody>
      </p:sp>
      <p:sp>
        <p:nvSpPr>
          <p:cNvPr id="4" name="Text Placeholder 21"/>
          <p:cNvSpPr txBox="1">
            <a:spLocks/>
          </p:cNvSpPr>
          <p:nvPr/>
        </p:nvSpPr>
        <p:spPr>
          <a:xfrm>
            <a:off x="4463384" y="5489502"/>
            <a:ext cx="4648200" cy="592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E8E8E8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rgbClr val="E8E8E8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400" kern="1200">
                <a:solidFill>
                  <a:srgbClr val="E8E8E8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rgbClr val="E8E8E8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rgbClr val="E8E8E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E95E0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5786" y="1556792"/>
            <a:ext cx="3523964" cy="4578231"/>
            <a:chOff x="1109162" y="2018460"/>
            <a:chExt cx="3523964" cy="4578229"/>
          </a:xfrm>
          <a:solidFill>
            <a:srgbClr val="FFFFFF">
              <a:lumMod val="65000"/>
            </a:srgbClr>
          </a:solidFill>
        </p:grpSpPr>
        <p:sp>
          <p:nvSpPr>
            <p:cNvPr id="6" name="Chevron 27"/>
            <p:cNvSpPr/>
            <p:nvPr/>
          </p:nvSpPr>
          <p:spPr bwMode="auto">
            <a:xfrm>
              <a:off x="2628600" y="2695568"/>
              <a:ext cx="522953" cy="3224014"/>
            </a:xfrm>
            <a:prstGeom prst="upDownArrow">
              <a:avLst/>
            </a:prstGeom>
            <a:solidFill>
              <a:srgbClr val="33CC33"/>
            </a:soli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vert="horz" wrap="square" lIns="91436" tIns="0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0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" pitchFamily="34" charset="0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09162" y="2018460"/>
              <a:ext cx="3523963" cy="677108"/>
            </a:xfrm>
            <a:prstGeom prst="rect">
              <a:avLst/>
            </a:prstGeom>
            <a:solidFill>
              <a:srgbClr val="33CC33"/>
            </a:solidFill>
            <a:ln w="9525" cap="flat" cmpd="sng" algn="ctr">
              <a:solidFill>
                <a:srgbClr val="008BC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Narzędzia klienckie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/>
              </a:r>
              <a:b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</a:b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Analizy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raporty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  <a:r>
                <a:rPr kumimoji="0" lang="pl-PL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k</a:t>
              </a: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arty wyników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</a:p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kokpity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inne aplikacje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09163" y="5919581"/>
              <a:ext cx="3523961" cy="677108"/>
            </a:xfrm>
            <a:prstGeom prst="rect">
              <a:avLst/>
            </a:prstGeom>
            <a:solidFill>
              <a:srgbClr val="33CC33"/>
            </a:solidFill>
            <a:ln w="9525" cap="flat" cmpd="sng" algn="ctr">
              <a:solidFill>
                <a:srgbClr val="008BC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Źródła danych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Bazy danych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Aplikacje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LOB, </a:t>
              </a:r>
              <a:r>
                <a:rPr kumimoji="0" lang="en-US" sz="1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OData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 Feeds, </a:t>
              </a:r>
            </a:p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Arkusze Excel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, </a:t>
              </a:r>
              <a:r>
                <a:rPr kumimoji="0" lang="pl-PL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pliki płaskie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09162" y="3161296"/>
              <a:ext cx="3523964" cy="2065127"/>
              <a:chOff x="-2144328" y="1373188"/>
              <a:chExt cx="2971800" cy="2295626"/>
            </a:xfrm>
            <a:grpFill/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-2144328" y="1393719"/>
                <a:ext cx="2971800" cy="2275095"/>
              </a:xfrm>
              <a:prstGeom prst="roundRect">
                <a:avLst>
                  <a:gd name="adj" fmla="val 906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chemeClr val="bg2">
                      <a:lumMod val="75000"/>
                      <a:lumOff val="25000"/>
                    </a:schemeClr>
                  </a:gs>
                  <a:gs pos="100000">
                    <a:schemeClr val="bg2">
                      <a:lumMod val="50000"/>
                      <a:lumOff val="5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rgbClr val="008BC7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1" u="none" strike="noStrike" kern="0" cap="none" spc="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1" name="Chevron 27"/>
              <p:cNvSpPr/>
              <p:nvPr/>
            </p:nvSpPr>
            <p:spPr bwMode="auto">
              <a:xfrm>
                <a:off x="-1229928" y="2384320"/>
                <a:ext cx="1800721" cy="502482"/>
              </a:xfrm>
              <a:custGeom>
                <a:avLst/>
                <a:gdLst>
                  <a:gd name="connsiteX0" fmla="*/ 0 w 5118527"/>
                  <a:gd name="connsiteY0" fmla="*/ 0 h 502482"/>
                  <a:gd name="connsiteX1" fmla="*/ 4995695 w 5118527"/>
                  <a:gd name="connsiteY1" fmla="*/ 0 h 502482"/>
                  <a:gd name="connsiteX2" fmla="*/ 5118527 w 5118527"/>
                  <a:gd name="connsiteY2" fmla="*/ 251241 h 502482"/>
                  <a:gd name="connsiteX3" fmla="*/ 4995695 w 5118527"/>
                  <a:gd name="connsiteY3" fmla="*/ 502482 h 502482"/>
                  <a:gd name="connsiteX4" fmla="*/ 0 w 5118527"/>
                  <a:gd name="connsiteY4" fmla="*/ 502482 h 502482"/>
                  <a:gd name="connsiteX5" fmla="*/ 122832 w 5118527"/>
                  <a:gd name="connsiteY5" fmla="*/ 251241 h 502482"/>
                  <a:gd name="connsiteX6" fmla="*/ 0 w 5118527"/>
                  <a:gd name="connsiteY6" fmla="*/ 0 h 502482"/>
                  <a:gd name="connsiteX0" fmla="*/ 0 w 4995697"/>
                  <a:gd name="connsiteY0" fmla="*/ 0 h 502482"/>
                  <a:gd name="connsiteX1" fmla="*/ 4995695 w 4995697"/>
                  <a:gd name="connsiteY1" fmla="*/ 0 h 502482"/>
                  <a:gd name="connsiteX2" fmla="*/ 4995697 w 4995697"/>
                  <a:gd name="connsiteY2" fmla="*/ 285360 h 502482"/>
                  <a:gd name="connsiteX3" fmla="*/ 4995695 w 4995697"/>
                  <a:gd name="connsiteY3" fmla="*/ 502482 h 502482"/>
                  <a:gd name="connsiteX4" fmla="*/ 0 w 4995697"/>
                  <a:gd name="connsiteY4" fmla="*/ 502482 h 502482"/>
                  <a:gd name="connsiteX5" fmla="*/ 122832 w 4995697"/>
                  <a:gd name="connsiteY5" fmla="*/ 251241 h 502482"/>
                  <a:gd name="connsiteX6" fmla="*/ 0 w 4995697"/>
                  <a:gd name="connsiteY6" fmla="*/ 0 h 502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95697" h="502482">
                    <a:moveTo>
                      <a:pt x="0" y="0"/>
                    </a:moveTo>
                    <a:lnTo>
                      <a:pt x="4995695" y="0"/>
                    </a:lnTo>
                    <a:cubicBezTo>
                      <a:pt x="4995696" y="95120"/>
                      <a:pt x="4995696" y="190240"/>
                      <a:pt x="4995697" y="285360"/>
                    </a:cubicBezTo>
                    <a:cubicBezTo>
                      <a:pt x="4995696" y="357734"/>
                      <a:pt x="4995696" y="430108"/>
                      <a:pt x="4995695" y="502482"/>
                    </a:cubicBezTo>
                    <a:lnTo>
                      <a:pt x="0" y="502482"/>
                    </a:lnTo>
                    <a:lnTo>
                      <a:pt x="122832" y="251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9525" cap="flat" cmpd="sng" algn="ctr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36" tIns="0" rIns="91436" bIns="4571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09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egoe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" name="Chevron 27"/>
              <p:cNvSpPr/>
              <p:nvPr/>
            </p:nvSpPr>
            <p:spPr bwMode="auto">
              <a:xfrm>
                <a:off x="-1229928" y="2991064"/>
                <a:ext cx="1800721" cy="502482"/>
              </a:xfrm>
              <a:custGeom>
                <a:avLst/>
                <a:gdLst>
                  <a:gd name="connsiteX0" fmla="*/ 0 w 5118527"/>
                  <a:gd name="connsiteY0" fmla="*/ 0 h 502482"/>
                  <a:gd name="connsiteX1" fmla="*/ 4995695 w 5118527"/>
                  <a:gd name="connsiteY1" fmla="*/ 0 h 502482"/>
                  <a:gd name="connsiteX2" fmla="*/ 5118527 w 5118527"/>
                  <a:gd name="connsiteY2" fmla="*/ 251241 h 502482"/>
                  <a:gd name="connsiteX3" fmla="*/ 4995695 w 5118527"/>
                  <a:gd name="connsiteY3" fmla="*/ 502482 h 502482"/>
                  <a:gd name="connsiteX4" fmla="*/ 0 w 5118527"/>
                  <a:gd name="connsiteY4" fmla="*/ 502482 h 502482"/>
                  <a:gd name="connsiteX5" fmla="*/ 122832 w 5118527"/>
                  <a:gd name="connsiteY5" fmla="*/ 251241 h 502482"/>
                  <a:gd name="connsiteX6" fmla="*/ 0 w 5118527"/>
                  <a:gd name="connsiteY6" fmla="*/ 0 h 502482"/>
                  <a:gd name="connsiteX0" fmla="*/ 0 w 4995697"/>
                  <a:gd name="connsiteY0" fmla="*/ 0 h 502482"/>
                  <a:gd name="connsiteX1" fmla="*/ 4995695 w 4995697"/>
                  <a:gd name="connsiteY1" fmla="*/ 0 h 502482"/>
                  <a:gd name="connsiteX2" fmla="*/ 4995697 w 4995697"/>
                  <a:gd name="connsiteY2" fmla="*/ 285360 h 502482"/>
                  <a:gd name="connsiteX3" fmla="*/ 4995695 w 4995697"/>
                  <a:gd name="connsiteY3" fmla="*/ 502482 h 502482"/>
                  <a:gd name="connsiteX4" fmla="*/ 0 w 4995697"/>
                  <a:gd name="connsiteY4" fmla="*/ 502482 h 502482"/>
                  <a:gd name="connsiteX5" fmla="*/ 122832 w 4995697"/>
                  <a:gd name="connsiteY5" fmla="*/ 251241 h 502482"/>
                  <a:gd name="connsiteX6" fmla="*/ 0 w 4995697"/>
                  <a:gd name="connsiteY6" fmla="*/ 0 h 502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95697" h="502482">
                    <a:moveTo>
                      <a:pt x="0" y="0"/>
                    </a:moveTo>
                    <a:lnTo>
                      <a:pt x="4995695" y="0"/>
                    </a:lnTo>
                    <a:cubicBezTo>
                      <a:pt x="4995696" y="95120"/>
                      <a:pt x="4995696" y="190240"/>
                      <a:pt x="4995697" y="285360"/>
                    </a:cubicBezTo>
                    <a:cubicBezTo>
                      <a:pt x="4995696" y="357734"/>
                      <a:pt x="4995696" y="430108"/>
                      <a:pt x="4995695" y="502482"/>
                    </a:cubicBezTo>
                    <a:lnTo>
                      <a:pt x="0" y="502482"/>
                    </a:lnTo>
                    <a:lnTo>
                      <a:pt x="122832" y="251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9525" cap="flat" cmpd="sng" algn="ctr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36" tIns="0" rIns="91436" bIns="4571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09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egoe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" name="Chevron 27"/>
              <p:cNvSpPr/>
              <p:nvPr/>
            </p:nvSpPr>
            <p:spPr bwMode="auto">
              <a:xfrm>
                <a:off x="-1229928" y="1763051"/>
                <a:ext cx="1800721" cy="502482"/>
              </a:xfrm>
              <a:custGeom>
                <a:avLst/>
                <a:gdLst>
                  <a:gd name="connsiteX0" fmla="*/ 0 w 5118527"/>
                  <a:gd name="connsiteY0" fmla="*/ 0 h 502482"/>
                  <a:gd name="connsiteX1" fmla="*/ 4995695 w 5118527"/>
                  <a:gd name="connsiteY1" fmla="*/ 0 h 502482"/>
                  <a:gd name="connsiteX2" fmla="*/ 5118527 w 5118527"/>
                  <a:gd name="connsiteY2" fmla="*/ 251241 h 502482"/>
                  <a:gd name="connsiteX3" fmla="*/ 4995695 w 5118527"/>
                  <a:gd name="connsiteY3" fmla="*/ 502482 h 502482"/>
                  <a:gd name="connsiteX4" fmla="*/ 0 w 5118527"/>
                  <a:gd name="connsiteY4" fmla="*/ 502482 h 502482"/>
                  <a:gd name="connsiteX5" fmla="*/ 122832 w 5118527"/>
                  <a:gd name="connsiteY5" fmla="*/ 251241 h 502482"/>
                  <a:gd name="connsiteX6" fmla="*/ 0 w 5118527"/>
                  <a:gd name="connsiteY6" fmla="*/ 0 h 502482"/>
                  <a:gd name="connsiteX0" fmla="*/ 0 w 4995697"/>
                  <a:gd name="connsiteY0" fmla="*/ 0 h 502482"/>
                  <a:gd name="connsiteX1" fmla="*/ 4995695 w 4995697"/>
                  <a:gd name="connsiteY1" fmla="*/ 0 h 502482"/>
                  <a:gd name="connsiteX2" fmla="*/ 4995697 w 4995697"/>
                  <a:gd name="connsiteY2" fmla="*/ 285360 h 502482"/>
                  <a:gd name="connsiteX3" fmla="*/ 4995695 w 4995697"/>
                  <a:gd name="connsiteY3" fmla="*/ 502482 h 502482"/>
                  <a:gd name="connsiteX4" fmla="*/ 0 w 4995697"/>
                  <a:gd name="connsiteY4" fmla="*/ 502482 h 502482"/>
                  <a:gd name="connsiteX5" fmla="*/ 122832 w 4995697"/>
                  <a:gd name="connsiteY5" fmla="*/ 251241 h 502482"/>
                  <a:gd name="connsiteX6" fmla="*/ 0 w 4995697"/>
                  <a:gd name="connsiteY6" fmla="*/ 0 h 502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95697" h="502482">
                    <a:moveTo>
                      <a:pt x="0" y="0"/>
                    </a:moveTo>
                    <a:lnTo>
                      <a:pt x="4995695" y="0"/>
                    </a:lnTo>
                    <a:cubicBezTo>
                      <a:pt x="4995696" y="95120"/>
                      <a:pt x="4995696" y="190240"/>
                      <a:pt x="4995697" y="285360"/>
                    </a:cubicBezTo>
                    <a:cubicBezTo>
                      <a:pt x="4995696" y="357734"/>
                      <a:pt x="4995696" y="430108"/>
                      <a:pt x="4995695" y="502482"/>
                    </a:cubicBezTo>
                    <a:lnTo>
                      <a:pt x="0" y="502482"/>
                    </a:lnTo>
                    <a:lnTo>
                      <a:pt x="122832" y="251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 w="9525" cap="flat" cmpd="sng" algn="ctr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36" tIns="0" rIns="91436" bIns="45718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09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egoe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-1906619" y="1373188"/>
                <a:ext cx="2477412" cy="410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099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</a:rPr>
                  <a:t>BI Semantic Model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-1140573" y="1798076"/>
                <a:ext cx="946552" cy="29080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defTabSz="914099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</a:rPr>
                  <a:t>Model danych</a:t>
                </a: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-1137853" y="2410441"/>
                <a:ext cx="1639580" cy="4789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defTabSz="914099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</a:rPr>
                  <a:t>Logika biznesowa i zapytania</a:t>
                </a:r>
                <a:endPara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873588" y="2329962"/>
                <a:ext cx="355562" cy="535126"/>
              </a:xfrm>
              <a:prstGeom prst="rect">
                <a:avLst/>
              </a:prstGeom>
              <a:grpFill/>
            </p:spPr>
          </p:pic>
          <p:cxnSp>
            <p:nvCxnSpPr>
              <p:cNvPr id="18" name="Straight Arrow Connector 17"/>
              <p:cNvCxnSpPr/>
              <p:nvPr/>
            </p:nvCxnSpPr>
            <p:spPr>
              <a:xfrm>
                <a:off x="-1893359" y="3087673"/>
                <a:ext cx="369059" cy="298553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33CC33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-1893359" y="3087673"/>
                <a:ext cx="353704" cy="298553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33CC33"/>
                </a:solidFill>
                <a:prstDash val="solid"/>
                <a:headEnd type="triangle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-1713663" y="3011472"/>
                <a:ext cx="0" cy="429905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33CC33"/>
                </a:solidFill>
                <a:prstDash val="solid"/>
                <a:headEnd type="triangle"/>
                <a:tailEnd type="triangle"/>
              </a:ln>
              <a:effectLst/>
            </p:spPr>
          </p:cxn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15729" y="1850920"/>
                <a:ext cx="469300" cy="35441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-1128620" y="2981919"/>
                <a:ext cx="1269908" cy="290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defTabSz="914099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l-PL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</a:rPr>
                  <a:t>Dostęp do danych</a:t>
                </a: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4076991" y="2644108"/>
            <a:ext cx="4780498" cy="2543006"/>
            <a:chOff x="2963040" y="2980426"/>
            <a:chExt cx="6270172" cy="2916502"/>
          </a:xfrm>
        </p:grpSpPr>
        <p:sp>
          <p:nvSpPr>
            <p:cNvPr id="24" name="Left-Right Arrow 23"/>
            <p:cNvSpPr/>
            <p:nvPr/>
          </p:nvSpPr>
          <p:spPr bwMode="auto">
            <a:xfrm>
              <a:off x="2963040" y="4236487"/>
              <a:ext cx="6270172" cy="1660441"/>
            </a:xfrm>
            <a:prstGeom prst="leftRightArrow">
              <a:avLst>
                <a:gd name="adj1" fmla="val 71890"/>
                <a:gd name="adj2" fmla="val 50000"/>
              </a:avLst>
            </a:prstGeom>
            <a:solidFill>
              <a:srgbClr val="33CC33"/>
            </a:solidFill>
            <a:ln>
              <a:noFill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040356" y="3101571"/>
              <a:ext cx="1797546" cy="2327369"/>
              <a:chOff x="3767321" y="1804210"/>
              <a:chExt cx="1934902" cy="2381546"/>
            </a:xfrm>
          </p:grpSpPr>
          <p:pic>
            <p:nvPicPr>
              <p:cNvPr id="39" name="Picture 38"/>
              <p:cNvPicPr>
                <a:picLocks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0270" y="1840439"/>
                <a:ext cx="566791" cy="145583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0" name="Picture 39"/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50273" y="1804210"/>
                <a:ext cx="566791" cy="145583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1" name="Picture 40"/>
              <p:cNvPicPr>
                <a:picLocks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9780" y="1965996"/>
                <a:ext cx="566791" cy="145583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2" name="Text Placeholder 18"/>
              <p:cNvSpPr txBox="1">
                <a:spLocks/>
              </p:cNvSpPr>
              <p:nvPr/>
            </p:nvSpPr>
            <p:spPr>
              <a:xfrm>
                <a:off x="3840494" y="3428807"/>
                <a:ext cx="1637876" cy="58520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indent="0" algn="l" defTabSz="914363" rtl="0" eaLnBrk="1" latinLnBrk="0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27ACE2"/>
                  </a:buClr>
                  <a:buSzPct val="100000"/>
                  <a:buFont typeface="Arial" pitchFamily="34" charset="0"/>
                  <a:buNone/>
                  <a:defRPr sz="1800" kern="1200" spc="-15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4572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6858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9144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499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681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863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045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63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1" i="0" u="none" strike="noStrike" kern="1200" cap="none" spc="-10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Team BI</a:t>
                </a:r>
                <a:endParaRPr kumimoji="0" lang="en-US" sz="2000" b="1" i="0" u="none" strike="noStrike" kern="1200" cap="none" spc="-1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767321" y="3852427"/>
                <a:ext cx="1934902" cy="33332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PowerPivot</a:t>
                </a: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for SharePoint</a:t>
                </a:r>
                <a:endPara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44" name="Group 6"/>
              <p:cNvGrpSpPr/>
              <p:nvPr/>
            </p:nvGrpSpPr>
            <p:grpSpPr>
              <a:xfrm>
                <a:off x="4844432" y="2621063"/>
                <a:ext cx="633435" cy="719175"/>
                <a:chOff x="4316997" y="-1559572"/>
                <a:chExt cx="1089753" cy="1046072"/>
              </a:xfrm>
            </p:grpSpPr>
            <p:pic>
              <p:nvPicPr>
                <p:cNvPr id="45" name="Picture 44" descr="C:\Program Files\Microsoft Resource DVD Artwork\DVD_ART\Artwork_Imagery\HARDWARE_IMAGERY\Illustration - Misc Hardware\Windows Vista Illustration Icons\Server.png"/>
                <p:cNvPicPr>
                  <a:picLocks noChangeAspect="1" noChangeArrowheads="1"/>
                </p:cNvPicPr>
                <p:nvPr/>
              </p:nvPicPr>
              <p:blipFill>
                <a:blip r:embed="rId8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16997" y="-1559572"/>
                  <a:ext cx="708753" cy="969871"/>
                </a:xfrm>
                <a:prstGeom prst="rect">
                  <a:avLst/>
                </a:prstGeom>
                <a:effectLst>
                  <a:glow rad="101600">
                    <a:srgbClr val="FFFFFF">
                      <a:alpha val="5098"/>
                    </a:srgbClr>
                  </a:glow>
                </a:effectLst>
              </p:spPr>
            </p:pic>
            <p:pic>
              <p:nvPicPr>
                <p:cNvPr id="46" name="Picture 45" descr="C:\Program Files\Microsoft Resource DVD Artwork\DVD_ART\Artwork_Imagery\HARDWARE_IMAGERY\Illustration - Misc Hardware\Windows Vista Illustration Icons\Server.png"/>
                <p:cNvPicPr>
                  <a:picLocks noChangeAspect="1" noChangeArrowheads="1"/>
                </p:cNvPicPr>
                <p:nvPr/>
              </p:nvPicPr>
              <p:blipFill>
                <a:blip r:embed="rId8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97999" y="-1483370"/>
                  <a:ext cx="708751" cy="969870"/>
                </a:xfrm>
                <a:prstGeom prst="rect">
                  <a:avLst/>
                </a:prstGeom>
                <a:effectLst>
                  <a:glow rad="101600">
                    <a:srgbClr val="FFFFFF">
                      <a:alpha val="5098"/>
                    </a:srgbClr>
                  </a:glow>
                </a:effectLst>
              </p:spPr>
            </p:pic>
          </p:grpSp>
        </p:grpSp>
        <p:grpSp>
          <p:nvGrpSpPr>
            <p:cNvPr id="26" name="Group 25"/>
            <p:cNvGrpSpPr/>
            <p:nvPr/>
          </p:nvGrpSpPr>
          <p:grpSpPr>
            <a:xfrm>
              <a:off x="3172070" y="3242305"/>
              <a:ext cx="2133601" cy="2186640"/>
              <a:chOff x="426234" y="1948577"/>
              <a:chExt cx="2296633" cy="2237541"/>
            </a:xfrm>
          </p:grpSpPr>
          <p:pic>
            <p:nvPicPr>
              <p:cNvPr id="35" name="Picture 34"/>
              <p:cNvPicPr>
                <a:picLocks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3259" y="1948577"/>
                <a:ext cx="566791" cy="1455832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6" name="Text Placeholder 18"/>
              <p:cNvSpPr txBox="1">
                <a:spLocks/>
              </p:cNvSpPr>
              <p:nvPr/>
            </p:nvSpPr>
            <p:spPr>
              <a:xfrm>
                <a:off x="426234" y="3428808"/>
                <a:ext cx="2296633" cy="58520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indent="0" algn="l" defTabSz="914363" rtl="0" eaLnBrk="1" latinLnBrk="0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27ACE2"/>
                  </a:buClr>
                  <a:buSzPct val="100000"/>
                  <a:buFont typeface="Arial" pitchFamily="34" charset="0"/>
                  <a:buNone/>
                  <a:defRPr sz="1800" kern="1200" spc="-15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4572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6858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9144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499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681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863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045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63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1" i="0" u="none" strike="noStrike" kern="1200" cap="none" spc="-10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Personal BI</a:t>
                </a:r>
                <a:endParaRPr kumimoji="0" lang="en-US" sz="2000" b="1" i="0" u="none" strike="noStrike" kern="1200" cap="none" spc="-1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 flipH="1">
                <a:off x="729189" y="3852789"/>
                <a:ext cx="1584893" cy="33332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PowerPivot</a:t>
                </a: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for Excel</a:t>
                </a:r>
                <a:endPara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38" name="Picture 2" descr="C:\from tstenvrouter\DVD\ResDVD36_Disk1_MS_Confidential\DVD_ART36\Artwork_Imagery\Icons - Illustrations\_ WINDOWS SERVER ICONS\Hardware\Laptop notebook pc mobility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424577" y="2703899"/>
                <a:ext cx="764229" cy="6617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6629471" y="2980426"/>
              <a:ext cx="1937565" cy="2523051"/>
              <a:chOff x="6334844" y="1678332"/>
              <a:chExt cx="2085619" cy="2581784"/>
            </a:xfrm>
          </p:grpSpPr>
          <p:sp>
            <p:nvSpPr>
              <p:cNvPr id="28" name="Text Placeholder 18"/>
              <p:cNvSpPr txBox="1">
                <a:spLocks/>
              </p:cNvSpPr>
              <p:nvPr/>
            </p:nvSpPr>
            <p:spPr>
              <a:xfrm>
                <a:off x="6334844" y="3428808"/>
                <a:ext cx="2040839" cy="58520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indent="0" algn="l" defTabSz="914363" rtl="0" eaLnBrk="1" latinLnBrk="0" hangingPunct="1">
                  <a:lnSpc>
                    <a:spcPct val="90000"/>
                  </a:lnSpc>
                  <a:spcBef>
                    <a:spcPts val="0"/>
                  </a:spcBef>
                  <a:buClr>
                    <a:srgbClr val="27ACE2"/>
                  </a:buClr>
                  <a:buSzPct val="100000"/>
                  <a:buFont typeface="Arial" pitchFamily="34" charset="0"/>
                  <a:buNone/>
                  <a:defRPr sz="1800" kern="1200" spc="-15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286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2pPr>
                <a:lvl3pPr marL="4572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100000"/>
                  <a:buFont typeface="Arial" pitchFamily="34" charset="0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3pPr>
                <a:lvl4pPr marL="6858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tx1">
                      <a:lumMod val="50000"/>
                      <a:lumOff val="50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4pPr>
                <a:lvl5pPr marL="914400" indent="0" algn="l" defTabSz="914363" rtl="0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bg1">
                      <a:lumMod val="75000"/>
                    </a:schemeClr>
                  </a:buClr>
                  <a:buSzPct val="60000"/>
                  <a:buFont typeface="Wingdings" pitchFamily="2" charset="2"/>
                  <a:buNone/>
                  <a:defRPr sz="1600" kern="1200" spc="-150"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  <a:latin typeface="+mn-lt"/>
                    <a:ea typeface="+mn-ea"/>
                    <a:cs typeface="+mn-cs"/>
                  </a:defRPr>
                </a:lvl5pPr>
                <a:lvl6pPr marL="2514499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681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863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045" indent="-228591" algn="l" defTabSz="914363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363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2000" b="1" i="0" u="none" strike="noStrike" kern="1200" cap="none" spc="-10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Corporate BI</a:t>
                </a:r>
                <a:endParaRPr kumimoji="0" lang="en-US" sz="2000" b="1" i="0" u="none" strike="noStrike" kern="1200" cap="none" spc="-1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 flipH="1">
                <a:off x="6676039" y="3850517"/>
                <a:ext cx="1324756" cy="4095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7ACE2"/>
                  </a:buClr>
                  <a:buSzPct val="100000"/>
                  <a:buFont typeface="Arial" pitchFamily="34" charset="0"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Analysis Services</a:t>
                </a:r>
                <a:endPara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9446" y="1678332"/>
                <a:ext cx="623470" cy="1455833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06932" y="1679425"/>
                <a:ext cx="623470" cy="1455833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86080" y="1973713"/>
                <a:ext cx="623470" cy="1455833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3" name="Picture 32" descr="12_Tivo.png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134219" y="2165141"/>
                <a:ext cx="769825" cy="1327248"/>
              </a:xfrm>
              <a:prstGeom prst="rect">
                <a:avLst/>
              </a:prstGeom>
              <a:effectLst>
                <a:glow rad="101600">
                  <a:srgbClr val="FFFFFF">
                    <a:alpha val="5098"/>
                  </a:srgbClr>
                </a:glow>
              </a:effectLst>
              <a:scene3d>
                <a:camera prst="orthographicFront">
                  <a:rot lat="0" lon="18899986" rev="0"/>
                </a:camera>
                <a:lightRig rig="threePt" dir="t"/>
              </a:scene3d>
            </p:spPr>
          </p:pic>
          <p:pic>
            <p:nvPicPr>
              <p:cNvPr id="34" name="Picture 33" descr="12_Tivo.png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19131" y="2675204"/>
                <a:ext cx="901332" cy="758006"/>
              </a:xfrm>
              <a:prstGeom prst="rect">
                <a:avLst/>
              </a:prstGeom>
              <a:effectLst>
                <a:glow rad="101600">
                  <a:srgbClr val="FFFFFF">
                    <a:alpha val="5098"/>
                  </a:srgbClr>
                </a:glow>
              </a:effectLst>
              <a:scene3d>
                <a:camera prst="orthographicFront">
                  <a:rot lat="0" lon="18899986" rev="0"/>
                </a:camera>
                <a:lightRig rig="threePt" dir="t"/>
              </a:scene3d>
            </p:spPr>
          </p:pic>
        </p:grpSp>
      </p:grpSp>
    </p:spTree>
    <p:extLst>
      <p:ext uri="{BB962C8B-B14F-4D97-AF65-F5344CB8AC3E}">
        <p14:creationId xmlns:p14="http://schemas.microsoft.com/office/powerpoint/2010/main" val="155144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 DBA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Instalacja i konfiguracja</a:t>
            </a:r>
          </a:p>
          <a:p>
            <a:r>
              <a:rPr lang="pl-PL" dirty="0" smtClean="0"/>
              <a:t>Utrzymanie</a:t>
            </a:r>
          </a:p>
          <a:p>
            <a:pPr lvl="1"/>
            <a:r>
              <a:rPr lang="pl-PL" dirty="0" smtClean="0"/>
              <a:t>Bazy danych</a:t>
            </a:r>
          </a:p>
          <a:p>
            <a:pPr lvl="1"/>
            <a:r>
              <a:rPr lang="pl-PL" dirty="0" smtClean="0"/>
              <a:t>Serwery (także sprzęt)</a:t>
            </a:r>
          </a:p>
          <a:p>
            <a:r>
              <a:rPr lang="pl-PL" dirty="0" smtClean="0"/>
              <a:t>Optymalizacja</a:t>
            </a:r>
          </a:p>
          <a:p>
            <a:r>
              <a:rPr lang="pl-PL" dirty="0" smtClean="0"/>
              <a:t>Automatyzacja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8520" y="4869160"/>
            <a:ext cx="9865096" cy="2016224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stretch>
              <a:fillRect/>
            </a:stretch>
          </a:blip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91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Zderzenie światów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Audyty</a:t>
            </a:r>
          </a:p>
          <a:p>
            <a:pPr lvl="1"/>
            <a:r>
              <a:rPr lang="pl-PL" dirty="0" smtClean="0"/>
              <a:t>Stany oczekiwania</a:t>
            </a:r>
          </a:p>
          <a:p>
            <a:pPr lvl="1"/>
            <a:r>
              <a:rPr lang="pl-PL" dirty="0" smtClean="0"/>
              <a:t>Opóźnienia IO</a:t>
            </a:r>
          </a:p>
          <a:p>
            <a:pPr lvl="1"/>
            <a:r>
              <a:rPr lang="pl-PL" dirty="0" smtClean="0"/>
              <a:t>Konfiguracja serwera</a:t>
            </a:r>
          </a:p>
          <a:p>
            <a:pPr lvl="1"/>
            <a:r>
              <a:rPr lang="pl-PL" dirty="0" smtClean="0"/>
              <a:t>Konfiguracja baz danych</a:t>
            </a:r>
          </a:p>
          <a:p>
            <a:pPr lvl="1"/>
            <a:r>
              <a:rPr lang="pl-PL" dirty="0" smtClean="0"/>
              <a:t>…</a:t>
            </a:r>
          </a:p>
          <a:p>
            <a:r>
              <a:rPr lang="pl-PL" dirty="0" smtClean="0"/>
              <a:t>Administracja</a:t>
            </a:r>
          </a:p>
          <a:p>
            <a:pPr lvl="1"/>
            <a:r>
              <a:rPr lang="pl-PL" dirty="0" err="1" smtClean="0"/>
              <a:t>Sizing</a:t>
            </a:r>
            <a:r>
              <a:rPr lang="pl-PL" dirty="0" smtClean="0"/>
              <a:t> baz danych</a:t>
            </a:r>
          </a:p>
          <a:p>
            <a:pPr lvl="1"/>
            <a:r>
              <a:rPr lang="pl-PL" dirty="0" smtClean="0"/>
              <a:t>Analiza wydajności</a:t>
            </a:r>
          </a:p>
          <a:p>
            <a:pPr lvl="1"/>
            <a:r>
              <a:rPr lang="pl-PL" dirty="0" smtClean="0"/>
              <a:t>Utrzymanie indeksów</a:t>
            </a:r>
          </a:p>
          <a:p>
            <a:pPr lvl="1"/>
            <a:r>
              <a:rPr lang="pl-PL" dirty="0" smtClean="0"/>
              <a:t>Analiza obciążenia</a:t>
            </a:r>
          </a:p>
          <a:p>
            <a:pPr lvl="1"/>
            <a:r>
              <a:rPr lang="pl-PL" dirty="0" smtClean="0"/>
              <a:t>…</a:t>
            </a:r>
          </a:p>
          <a:p>
            <a:pPr lvl="1"/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580" y="4889146"/>
            <a:ext cx="4893231" cy="1775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893643"/>
            <a:ext cx="2421061" cy="240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3721614"/>
            <a:ext cx="3459884" cy="1746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54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DEMO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38650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Analiza </a:t>
            </a:r>
            <a:r>
              <a:rPr lang="pl-PL" dirty="0" err="1" smtClean="0"/>
              <a:t>offline</a:t>
            </a:r>
            <a:r>
              <a:rPr lang="pl-PL" dirty="0" smtClean="0"/>
              <a:t> i online</a:t>
            </a:r>
          </a:p>
          <a:p>
            <a:r>
              <a:rPr lang="pl-PL" dirty="0" smtClean="0"/>
              <a:t>Wizualizacje i możliwości Excela</a:t>
            </a:r>
          </a:p>
          <a:p>
            <a:r>
              <a:rPr lang="pl-PL" dirty="0" smtClean="0"/>
              <a:t>Możliwość automatyzacji (</a:t>
            </a:r>
            <a:r>
              <a:rPr lang="pl-PL" dirty="0" smtClean="0"/>
              <a:t>VBA/SharePoint)</a:t>
            </a:r>
            <a:endParaRPr lang="pl-PL" dirty="0" smtClean="0"/>
          </a:p>
          <a:p>
            <a:r>
              <a:rPr lang="pl-PL" dirty="0" smtClean="0"/>
              <a:t>Możliwość osadzenia na portalu SharePoint</a:t>
            </a:r>
          </a:p>
          <a:p>
            <a:r>
              <a:rPr lang="pl-PL" dirty="0" smtClean="0"/>
              <a:t>Power </a:t>
            </a:r>
            <a:r>
              <a:rPr lang="pl-PL" dirty="0" err="1" smtClean="0"/>
              <a:t>View</a:t>
            </a:r>
            <a:r>
              <a:rPr lang="pl-PL" dirty="0" smtClean="0"/>
              <a:t> (Excel 2013)</a:t>
            </a:r>
          </a:p>
          <a:p>
            <a:r>
              <a:rPr lang="pl-PL" dirty="0" err="1" smtClean="0"/>
              <a:t>Tabular</a:t>
            </a:r>
            <a:r>
              <a:rPr lang="pl-PL" dirty="0" smtClean="0"/>
              <a:t> </a:t>
            </a:r>
            <a:r>
              <a:rPr lang="pl-PL" dirty="0" err="1" smtClean="0"/>
              <a:t>Mode</a:t>
            </a:r>
            <a:r>
              <a:rPr lang="pl-PL" dirty="0" smtClean="0"/>
              <a:t> jako naturalne skalowanie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57192"/>
            <a:ext cx="1565634" cy="156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3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214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</vt:lpstr>
      <vt:lpstr>Segoe UI</vt:lpstr>
      <vt:lpstr>Motyw pakietu Office</vt:lpstr>
      <vt:lpstr>PowerPoint Presentation</vt:lpstr>
      <vt:lpstr>Speaker:=CALCULATE(    SUM([KeyPoints]);     ALL([Databases])   )</vt:lpstr>
      <vt:lpstr>Agenda</vt:lpstr>
      <vt:lpstr>Świat PowerPivot</vt:lpstr>
      <vt:lpstr>PowerPivot a projekty BI</vt:lpstr>
      <vt:lpstr>Świat DBA</vt:lpstr>
      <vt:lpstr>Zderzenie światów</vt:lpstr>
      <vt:lpstr>PowerPoint Presentation</vt:lpstr>
      <vt:lpstr>Podsumowanie</vt:lpstr>
      <vt:lpstr>Zasoby</vt:lpstr>
      <vt:lpstr>pawelpo@microsoft.com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Michał Przybysz</dc:creator>
  <cp:lastModifiedBy>Pawel Potasinski</cp:lastModifiedBy>
  <cp:revision>36</cp:revision>
  <dcterms:created xsi:type="dcterms:W3CDTF">2012-12-06T11:07:10Z</dcterms:created>
  <dcterms:modified xsi:type="dcterms:W3CDTF">2012-12-13T12:33:59Z</dcterms:modified>
</cp:coreProperties>
</file>